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7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7" r:id="rId2"/>
    <p:sldMasterId id="2147483679" r:id="rId3"/>
    <p:sldMasterId id="2147483681" r:id="rId4"/>
    <p:sldMasterId id="2147483697" r:id="rId5"/>
  </p:sldMasterIdLst>
  <p:notesMasterIdLst>
    <p:notesMasterId r:id="rId39"/>
  </p:notesMasterIdLst>
  <p:sldIdLst>
    <p:sldId id="256" r:id="rId6"/>
    <p:sldId id="292" r:id="rId7"/>
    <p:sldId id="275" r:id="rId8"/>
    <p:sldId id="274" r:id="rId9"/>
    <p:sldId id="264" r:id="rId10"/>
    <p:sldId id="293" r:id="rId11"/>
    <p:sldId id="258" r:id="rId12"/>
    <p:sldId id="259" r:id="rId13"/>
    <p:sldId id="261" r:id="rId14"/>
    <p:sldId id="262" r:id="rId15"/>
    <p:sldId id="260" r:id="rId16"/>
    <p:sldId id="265" r:id="rId17"/>
    <p:sldId id="294" r:id="rId18"/>
    <p:sldId id="267" r:id="rId19"/>
    <p:sldId id="268" r:id="rId20"/>
    <p:sldId id="289" r:id="rId21"/>
    <p:sldId id="285" r:id="rId22"/>
    <p:sldId id="269" r:id="rId23"/>
    <p:sldId id="286" r:id="rId24"/>
    <p:sldId id="270" r:id="rId25"/>
    <p:sldId id="279" r:id="rId26"/>
    <p:sldId id="280" r:id="rId27"/>
    <p:sldId id="281" r:id="rId28"/>
    <p:sldId id="272" r:id="rId29"/>
    <p:sldId id="273" r:id="rId30"/>
    <p:sldId id="282" r:id="rId31"/>
    <p:sldId id="295" r:id="rId32"/>
    <p:sldId id="290" r:id="rId33"/>
    <p:sldId id="291" r:id="rId34"/>
    <p:sldId id="288" r:id="rId35"/>
    <p:sldId id="271" r:id="rId36"/>
    <p:sldId id="263" r:id="rId37"/>
    <p:sldId id="287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nstantine Kreatsoulas" initials="CK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  <a:srgbClr val="008000"/>
    <a:srgbClr val="FF0066"/>
    <a:srgbClr val="33CC33"/>
    <a:srgbClr val="009900"/>
    <a:srgbClr val="33CCCC"/>
    <a:srgbClr val="808000"/>
    <a:srgbClr val="CC6600"/>
    <a:srgbClr val="009999"/>
    <a:srgbClr val="33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08" autoAdjust="0"/>
    <p:restoredTop sz="94226" autoAdjust="0"/>
  </p:normalViewPr>
  <p:slideViewPr>
    <p:cSldViewPr snapToGrid="0">
      <p:cViewPr>
        <p:scale>
          <a:sx n="100" d="100"/>
          <a:sy n="100" d="100"/>
        </p:scale>
        <p:origin x="-654" y="-7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90" d="100"/>
        <a:sy n="90" d="100"/>
      </p:scale>
      <p:origin x="0" y="109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F6B4B-F7DE-4600-B751-822D6E665BC2}" type="datetimeFigureOut">
              <a:rPr lang="en-US" smtClean="0"/>
              <a:pPr/>
              <a:t>7/11/2015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C9167-E136-4C18-8FF2-A53C2728C2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C9167-E136-4C18-8FF2-A53C2728C27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 will be describing is a method that exhaustively</a:t>
            </a:r>
            <a:r>
              <a:rPr lang="en-US" baseline="0" dirty="0" smtClean="0"/>
              <a:t> finds all possible shared (or common or frequent) substructures – which we call scaffolds within your data set using a tool from the NIH.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a screening hit that I will use to demonstrate this.</a:t>
            </a:r>
          </a:p>
          <a:p>
            <a:endParaRPr lang="en-US" baseline="0" dirty="0" smtClean="0"/>
          </a:p>
          <a:p>
            <a:r>
              <a:rPr lang="en-US" dirty="0" smtClean="0"/>
              <a:t>…</a:t>
            </a:r>
            <a:r>
              <a:rPr lang="en-US" baseline="0" dirty="0" smtClean="0"/>
              <a:t> (don’t need to go into gory details)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Biaryl</a:t>
            </a:r>
            <a:r>
              <a:rPr lang="en-US" baseline="0" dirty="0" smtClean="0"/>
              <a:t> substructure is contained in these molecules that have low similarity to the original hit molecule.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BAA1-7E3F-4C70-BCC7-59509BF5B82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aggregate activities &amp; properties at the</a:t>
            </a:r>
            <a:r>
              <a:rPr lang="en-US" baseline="0" dirty="0" smtClean="0"/>
              <a:t> scaffold-level and then drill-down to the underlying data for individual compounds to progress scaffolds of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BAA1-7E3F-4C70-BCC7-59509BF5B82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C9167-E136-4C18-8FF2-A53C2728C27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8C9167-E136-4C18-8FF2-A53C2728C27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We used the scaffolds to merge all of this data and identify more series that bind selectively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BAA1-7E3F-4C70-BCC7-59509BF5B82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BAA1-7E3F-4C70-BCC7-59509BF5B82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</a:t>
            </a:r>
            <a:r>
              <a:rPr lang="en-US" baseline="0" dirty="0" smtClean="0"/>
              <a:t> is how you</a:t>
            </a:r>
            <a:r>
              <a:rPr lang="en-US" dirty="0" smtClean="0"/>
              <a:t> would use this in practice</a:t>
            </a:r>
          </a:p>
          <a:p>
            <a:pPr defTabSz="897301">
              <a:defRPr/>
            </a:pPr>
            <a:r>
              <a:rPr lang="en-US" dirty="0" smtClean="0"/>
              <a:t>If you wanted to reduce the PFI by r</a:t>
            </a:r>
            <a:r>
              <a:rPr lang="en-US" baseline="0" dirty="0" smtClean="0"/>
              <a:t>emoving aromatic rings, </a:t>
            </a:r>
            <a:r>
              <a:rPr lang="en-US" dirty="0" smtClean="0"/>
              <a:t>you would click on it</a:t>
            </a:r>
          </a:p>
          <a:p>
            <a:r>
              <a:rPr lang="en-US" dirty="0" smtClean="0"/>
              <a:t>And you would see all of the scaffolds in this molecule and all of the OTHER molecules sharing those substructures.</a:t>
            </a:r>
          </a:p>
          <a:p>
            <a:r>
              <a:rPr lang="en-US" baseline="0" dirty="0" smtClean="0"/>
              <a:t>For the scaffold on the left you could conclude that simply removed aromatic rings kills all potency.</a:t>
            </a:r>
          </a:p>
          <a:p>
            <a:r>
              <a:rPr lang="en-US" baseline="0" dirty="0" smtClean="0"/>
              <a:t>For the scaffold on the right, you can delete 2 aromatic rings but retain reasonable potency and have more ligand efficient molecules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5BAA1-7E3F-4C70-BCC7-59509BF5B82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7632183" y="361914"/>
            <a:ext cx="1167432" cy="474569"/>
            <a:chOff x="7280906" y="310911"/>
            <a:chExt cx="1507104" cy="612649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85" y="411962"/>
              <a:ext cx="688825" cy="46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80906" y="310911"/>
              <a:ext cx="711709" cy="6126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252" b="15723"/>
          <a:stretch/>
        </p:blipFill>
        <p:spPr>
          <a:xfrm>
            <a:off x="-8270" y="2012418"/>
            <a:ext cx="3996587" cy="4858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43" y="4405160"/>
            <a:ext cx="2739246" cy="6231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43" y="5400887"/>
            <a:ext cx="2721600" cy="246221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661607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100"/>
            <a:ext cx="3986213" cy="499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801131" y="1181100"/>
            <a:ext cx="3996794" cy="4635500"/>
          </a:xfr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53458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099"/>
            <a:ext cx="3986213" cy="500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801131" y="1180571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1131" y="3310467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801131" y="3754438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112721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xmlns="" val="17691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822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49" y="2"/>
            <a:ext cx="8604251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876"/>
            <a:ext cx="4038600" cy="5256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12876"/>
            <a:ext cx="4038600" cy="2551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6389"/>
            <a:ext cx="40386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876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876"/>
            <a:ext cx="4038600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85865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365124" y="1196151"/>
            <a:ext cx="8423275" cy="46585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31405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7632183" y="361914"/>
            <a:ext cx="1167432" cy="474569"/>
            <a:chOff x="7280906" y="310911"/>
            <a:chExt cx="1507104" cy="612649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85" y="411962"/>
              <a:ext cx="688825" cy="46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06" y="310911"/>
              <a:ext cx="711709" cy="6126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52" b="15723"/>
          <a:stretch/>
        </p:blipFill>
        <p:spPr>
          <a:xfrm>
            <a:off x="-8270" y="2012418"/>
            <a:ext cx="3996587" cy="4858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43" y="4405160"/>
            <a:ext cx="2739246" cy="6231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43" y="5400887"/>
            <a:ext cx="2721600" cy="246221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61607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no logo stra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60110"/>
            <a:ext cx="554400" cy="47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52" b="15723"/>
          <a:stretch/>
        </p:blipFill>
        <p:spPr>
          <a:xfrm>
            <a:off x="-8270" y="2012418"/>
            <a:ext cx="3996587" cy="48588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54943" y="4405160"/>
            <a:ext cx="2739246" cy="6231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4943" y="5400887"/>
            <a:ext cx="2721600" cy="246221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1542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365124" y="1196151"/>
            <a:ext cx="8423275" cy="46585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1405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>
          <a:xfrm>
            <a:off x="365124" y="1533525"/>
            <a:ext cx="8418513" cy="4456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4" y="1184780"/>
            <a:ext cx="8418513" cy="246221"/>
          </a:xfrm>
        </p:spPr>
        <p:txBody>
          <a:bodyPr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bg2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Subheading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51233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8423275" cy="48053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1722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73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2402" y="5906100"/>
            <a:ext cx="2393433" cy="246221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2402" y="4544967"/>
            <a:ext cx="6870542" cy="33342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 Header title 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2402" y="1519770"/>
            <a:ext cx="6864352" cy="400110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>
                <a:solidFill>
                  <a:schemeClr val="bg1"/>
                </a:solidFill>
              </a:defRPr>
            </a:lvl2pPr>
            <a:lvl3pPr marL="533400" indent="0">
              <a:buNone/>
              <a:defRPr>
                <a:solidFill>
                  <a:schemeClr val="bg1"/>
                </a:solidFill>
              </a:defRPr>
            </a:lvl3pPr>
            <a:lvl4pPr marL="815975" indent="0">
              <a:buNone/>
              <a:defRPr>
                <a:solidFill>
                  <a:schemeClr val="bg1"/>
                </a:solidFill>
              </a:defRPr>
            </a:lvl4pPr>
            <a:lvl5pPr marL="11049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Type your statement text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58385"/>
            <a:ext cx="554400" cy="4761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6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3986213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797216" y="1184275"/>
            <a:ext cx="4000709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70605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9"/>
          </p:nvPr>
        </p:nvSpPr>
        <p:spPr>
          <a:xfrm>
            <a:off x="365124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0"/>
          </p:nvPr>
        </p:nvSpPr>
        <p:spPr>
          <a:xfrm>
            <a:off x="365124" y="1524001"/>
            <a:ext cx="3992925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1"/>
          </p:nvPr>
        </p:nvSpPr>
        <p:spPr>
          <a:xfrm>
            <a:off x="4783165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2"/>
          </p:nvPr>
        </p:nvSpPr>
        <p:spPr>
          <a:xfrm>
            <a:off x="4783165" y="1524001"/>
            <a:ext cx="4014970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61803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795746" y="1377912"/>
            <a:ext cx="5557520" cy="4168141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Standard (4x3 video)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285134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descreen (16 x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870331" y="1381125"/>
            <a:ext cx="7405070" cy="4182564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widescreen (16x9) video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259932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>
          <a:xfrm>
            <a:off x="365124" y="1533525"/>
            <a:ext cx="8418513" cy="4456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4" y="1184780"/>
            <a:ext cx="8418513" cy="246221"/>
          </a:xfrm>
        </p:spPr>
        <p:txBody>
          <a:bodyPr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bg2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Subheading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51233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100"/>
            <a:ext cx="3986213" cy="499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801131" y="1181100"/>
            <a:ext cx="3996794" cy="4635500"/>
          </a:xfr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53458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099"/>
            <a:ext cx="3986213" cy="500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801131" y="1180571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1131" y="3310467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801131" y="3754438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12721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17691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822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1"/>
          <p:cNvGrpSpPr/>
          <p:nvPr/>
        </p:nvGrpSpPr>
        <p:grpSpPr>
          <a:xfrm>
            <a:off x="7632183" y="361914"/>
            <a:ext cx="1167432" cy="474569"/>
            <a:chOff x="7280906" y="310911"/>
            <a:chExt cx="1507104" cy="612649"/>
          </a:xfrm>
        </p:grpSpPr>
        <p:pic>
          <p:nvPicPr>
            <p:cNvPr id="23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9185" y="411962"/>
              <a:ext cx="688825" cy="46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0906" y="310911"/>
              <a:ext cx="711709" cy="61264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52" b="15723"/>
          <a:stretch/>
        </p:blipFill>
        <p:spPr>
          <a:xfrm>
            <a:off x="-8270" y="2012418"/>
            <a:ext cx="3996587" cy="4858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943" y="4405160"/>
            <a:ext cx="2739246" cy="6231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4943" y="5400887"/>
            <a:ext cx="2721600" cy="246221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661607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no logo strap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60110"/>
            <a:ext cx="554400" cy="47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252" b="15723"/>
          <a:stretch/>
        </p:blipFill>
        <p:spPr>
          <a:xfrm>
            <a:off x="-8270" y="2012418"/>
            <a:ext cx="3996587" cy="48588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54943" y="4405160"/>
            <a:ext cx="2739246" cy="623153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ts val="26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54943" y="5400887"/>
            <a:ext cx="2721600" cy="246221"/>
          </a:xfrm>
        </p:spPr>
        <p:txBody>
          <a:bodyPr wrap="square" anchor="b" anchorCtr="0">
            <a:spAutoFit/>
          </a:bodyPr>
          <a:lstStyle>
            <a:lvl1pPr marL="0" indent="0" algn="l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2815425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365124" y="1196151"/>
            <a:ext cx="8423275" cy="46585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1405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9"/>
          </p:nvPr>
        </p:nvSpPr>
        <p:spPr>
          <a:xfrm>
            <a:off x="365124" y="1533525"/>
            <a:ext cx="8418513" cy="44561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65124" y="1184780"/>
            <a:ext cx="8418513" cy="246221"/>
          </a:xfrm>
        </p:spPr>
        <p:txBody>
          <a:bodyPr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sz="1600" b="1">
                <a:solidFill>
                  <a:schemeClr val="bg2"/>
                </a:solidFill>
              </a:defRPr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Subheading here if required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369568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512332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8423275" cy="48053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31722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8423275" cy="48053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058086"/>
            <a:ext cx="844582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3172251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573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2402" y="5906100"/>
            <a:ext cx="2393433" cy="246221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2402" y="4544967"/>
            <a:ext cx="6870542" cy="33342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 Header title 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2402" y="1519770"/>
            <a:ext cx="6864352" cy="400110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>
                <a:solidFill>
                  <a:schemeClr val="bg1"/>
                </a:solidFill>
              </a:defRPr>
            </a:lvl2pPr>
            <a:lvl3pPr marL="533400" indent="0">
              <a:buNone/>
              <a:defRPr>
                <a:solidFill>
                  <a:schemeClr val="bg1"/>
                </a:solidFill>
              </a:defRPr>
            </a:lvl3pPr>
            <a:lvl4pPr marL="815975" indent="0">
              <a:buNone/>
              <a:defRPr>
                <a:solidFill>
                  <a:schemeClr val="bg1"/>
                </a:solidFill>
              </a:defRPr>
            </a:lvl4pPr>
            <a:lvl5pPr marL="11049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Type your statement text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58385"/>
            <a:ext cx="554400" cy="4761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6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3986213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797216" y="1184275"/>
            <a:ext cx="4000709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70605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9"/>
          </p:nvPr>
        </p:nvSpPr>
        <p:spPr>
          <a:xfrm>
            <a:off x="365124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0"/>
          </p:nvPr>
        </p:nvSpPr>
        <p:spPr>
          <a:xfrm>
            <a:off x="365124" y="1524001"/>
            <a:ext cx="3992925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1"/>
          </p:nvPr>
        </p:nvSpPr>
        <p:spPr>
          <a:xfrm>
            <a:off x="4783165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2"/>
          </p:nvPr>
        </p:nvSpPr>
        <p:spPr>
          <a:xfrm>
            <a:off x="4783165" y="1524001"/>
            <a:ext cx="4014970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61803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795746" y="1377912"/>
            <a:ext cx="5557520" cy="4168141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Standard (4x3 video)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285134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descreen (16 x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870331" y="1381125"/>
            <a:ext cx="7405070" cy="4182564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widescreen (16x9) video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259932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100"/>
            <a:ext cx="3986213" cy="49990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4801131" y="1181100"/>
            <a:ext cx="3996794" cy="4635500"/>
          </a:xfrm>
        </p:spPr>
        <p:txBody>
          <a:bodyPr lIns="0" tIns="0"/>
          <a:lstStyle>
            <a:lvl1pPr marL="0" indent="0">
              <a:buNone/>
              <a:defRPr sz="1100" baseline="0"/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3534580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65124" y="1181099"/>
            <a:ext cx="3986213" cy="5008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4801131" y="1180571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4801131" y="3310467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4801131" y="3754438"/>
            <a:ext cx="3996794" cy="2045229"/>
          </a:xfrm>
        </p:spPr>
        <p:txBody>
          <a:bodyPr lIns="0" tIns="0"/>
          <a:lstStyle>
            <a:lvl1pPr marL="0" indent="0">
              <a:buNone/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picture icon to insert your picture</a:t>
            </a:r>
            <a:endParaRPr lang="en-GB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4801131" y="5884334"/>
            <a:ext cx="3996266" cy="301625"/>
          </a:xfrm>
        </p:spPr>
        <p:txBody>
          <a:bodyPr lIns="0" tIns="0" rIns="0" bIns="0"/>
          <a:lstStyle>
            <a:lvl1pPr marL="0" indent="0">
              <a:buNone/>
              <a:defRPr sz="800">
                <a:solidFill>
                  <a:schemeClr val="bg2"/>
                </a:solidFill>
              </a:defRPr>
            </a:lvl1pPr>
            <a:lvl2pPr marL="268163" indent="0">
              <a:buNone/>
              <a:defRPr sz="800">
                <a:solidFill>
                  <a:schemeClr val="bg2"/>
                </a:solidFill>
              </a:defRPr>
            </a:lvl2pPr>
            <a:lvl3pPr marL="540000" indent="0">
              <a:buNone/>
              <a:defRPr sz="800">
                <a:solidFill>
                  <a:schemeClr val="bg2"/>
                </a:solidFill>
              </a:defRPr>
            </a:lvl3pPr>
            <a:lvl4pPr marL="811088" indent="0">
              <a:buNone/>
              <a:defRPr sz="800">
                <a:solidFill>
                  <a:schemeClr val="bg2"/>
                </a:solidFill>
              </a:defRPr>
            </a:lvl4pPr>
            <a:lvl5pPr marL="1080000" indent="0">
              <a:buNone/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Enter your image caption text here</a:t>
            </a:r>
          </a:p>
        </p:txBody>
      </p:sp>
    </p:spTree>
    <p:extLst>
      <p:ext uri="{BB962C8B-B14F-4D97-AF65-F5344CB8AC3E}">
        <p14:creationId xmlns="" xmlns:p14="http://schemas.microsoft.com/office/powerpoint/2010/main" val="1127212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="" xmlns:p14="http://schemas.microsoft.com/office/powerpoint/2010/main" val="1769190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8223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5737"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62402" y="5906100"/>
            <a:ext cx="2393433" cy="246221"/>
          </a:xfrm>
        </p:spPr>
        <p:txBody>
          <a:bodyPr anchor="b" anchorCtr="0">
            <a:spAutoFit/>
          </a:bodyPr>
          <a:lstStyle>
            <a:lvl1pPr marL="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1pPr>
            <a:lvl2pPr marL="271463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5334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815975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1104900" indent="0"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62402" y="4544967"/>
            <a:ext cx="6870542" cy="33342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ts val="2600"/>
              </a:lnSpc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 sz="2600" b="1">
                <a:solidFill>
                  <a:schemeClr val="bg1"/>
                </a:solidFill>
              </a:defRPr>
            </a:lvl2pPr>
            <a:lvl3pPr marL="533400" indent="0">
              <a:buNone/>
              <a:defRPr sz="2600" b="1">
                <a:solidFill>
                  <a:schemeClr val="bg1"/>
                </a:solidFill>
              </a:defRPr>
            </a:lvl3pPr>
            <a:lvl4pPr marL="815975" indent="0">
              <a:buNone/>
              <a:defRPr sz="2600" b="1">
                <a:solidFill>
                  <a:schemeClr val="bg1"/>
                </a:solidFill>
              </a:defRPr>
            </a:lvl4pPr>
            <a:lvl5pPr marL="1104900" indent="0">
              <a:buNone/>
              <a:defRPr sz="2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 Header title here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62402" y="1519770"/>
            <a:ext cx="6864352" cy="400110"/>
          </a:xfrm>
        </p:spPr>
        <p:txBody>
          <a:bodyPr>
            <a:spAutoFit/>
          </a:bodyPr>
          <a:lstStyle>
            <a:lvl1pPr marL="0" indent="0">
              <a:spcAft>
                <a:spcPts val="0"/>
              </a:spcAft>
              <a:buNone/>
              <a:defRPr sz="2600" b="1">
                <a:solidFill>
                  <a:schemeClr val="bg1"/>
                </a:solidFill>
              </a:defRPr>
            </a:lvl1pPr>
            <a:lvl2pPr marL="271463" indent="0">
              <a:buNone/>
              <a:defRPr>
                <a:solidFill>
                  <a:schemeClr val="bg1"/>
                </a:solidFill>
              </a:defRPr>
            </a:lvl2pPr>
            <a:lvl3pPr marL="533400" indent="0">
              <a:buNone/>
              <a:defRPr>
                <a:solidFill>
                  <a:schemeClr val="bg1"/>
                </a:solidFill>
              </a:defRPr>
            </a:lvl3pPr>
            <a:lvl4pPr marL="815975" indent="0">
              <a:buNone/>
              <a:defRPr>
                <a:solidFill>
                  <a:schemeClr val="bg1"/>
                </a:solidFill>
              </a:defRPr>
            </a:lvl4pPr>
            <a:lvl5pPr marL="11049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Type your statement text here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2645" y="358385"/>
            <a:ext cx="554400" cy="47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665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65124" y="1184275"/>
            <a:ext cx="3986213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4797216" y="1184275"/>
            <a:ext cx="4000709" cy="4805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706052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9"/>
          </p:nvPr>
        </p:nvSpPr>
        <p:spPr>
          <a:xfrm>
            <a:off x="365124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0"/>
          </p:nvPr>
        </p:nvSpPr>
        <p:spPr>
          <a:xfrm>
            <a:off x="365124" y="1524001"/>
            <a:ext cx="3992925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1"/>
          </p:nvPr>
        </p:nvSpPr>
        <p:spPr>
          <a:xfrm>
            <a:off x="4783165" y="1185871"/>
            <a:ext cx="4011975" cy="246221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22"/>
          </p:nvPr>
        </p:nvSpPr>
        <p:spPr>
          <a:xfrm>
            <a:off x="4783165" y="1524001"/>
            <a:ext cx="4014970" cy="4465638"/>
          </a:xfrm>
        </p:spPr>
        <p:txBody>
          <a:bodyPr/>
          <a:lstStyle>
            <a:lvl1pPr>
              <a:defRPr sz="1600"/>
            </a:lvl1pPr>
            <a:lvl2pPr marL="538163" indent="-266700">
              <a:buFont typeface="Arial" pitchFamily="34" charset="0"/>
              <a:buChar char="–"/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65124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4802188" y="6058086"/>
            <a:ext cx="3960000" cy="123111"/>
          </a:xfrm>
        </p:spPr>
        <p:txBody>
          <a:bodyPr wrap="square" anchor="b" anchorCtr="0">
            <a:spAutoFit/>
          </a:bodyPr>
          <a:lstStyle>
            <a:lvl1pPr marL="0" indent="0">
              <a:buNone/>
              <a:defRPr sz="800" baseline="0"/>
            </a:lvl1pPr>
            <a:lvl2pPr marL="268163" indent="0">
              <a:buNone/>
              <a:defRPr sz="800"/>
            </a:lvl2pPr>
            <a:lvl3pPr marL="540000" indent="0">
              <a:buNone/>
              <a:defRPr sz="800"/>
            </a:lvl3pPr>
            <a:lvl4pPr marL="811088" indent="0">
              <a:buNone/>
              <a:defRPr sz="800"/>
            </a:lvl4pPr>
            <a:lvl5pPr marL="1080000" indent="0">
              <a:buNone/>
              <a:defRPr sz="800"/>
            </a:lvl5pPr>
          </a:lstStyle>
          <a:p>
            <a:pPr lvl="0"/>
            <a:r>
              <a:rPr lang="en-US" dirty="0" smtClean="0"/>
              <a:t>Insert Source text here</a:t>
            </a:r>
          </a:p>
        </p:txBody>
      </p:sp>
    </p:spTree>
    <p:extLst>
      <p:ext uri="{BB962C8B-B14F-4D97-AF65-F5344CB8AC3E}">
        <p14:creationId xmlns:p14="http://schemas.microsoft.com/office/powerpoint/2010/main" xmlns="" val="3618036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tandard (4x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1795746" y="1377912"/>
            <a:ext cx="5557520" cy="4168141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Standard (4x3 video)</a:t>
            </a:r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xmlns="" val="285134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descreen (16 x 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5"/>
          <p:cNvSpPr>
            <a:spLocks noGrp="1" noChangeAspect="1"/>
          </p:cNvSpPr>
          <p:nvPr>
            <p:ph type="media" sz="quarter" idx="12" hasCustomPrompt="1"/>
          </p:nvPr>
        </p:nvSpPr>
        <p:spPr>
          <a:xfrm>
            <a:off x="870331" y="1381125"/>
            <a:ext cx="7405070" cy="4182564"/>
          </a:xfrm>
        </p:spPr>
        <p:txBody>
          <a:bodyPr lIns="108000" tIns="108000"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on the film icon to insert your widescreen (16x9) video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65124" y="692554"/>
            <a:ext cx="7597776" cy="234950"/>
          </a:xfrm>
        </p:spPr>
        <p:txBody>
          <a:bodyPr anchor="t" anchorCtr="0"/>
          <a:lstStyle>
            <a:lvl1pPr marL="0" indent="0">
              <a:spcAft>
                <a:spcPts val="0"/>
              </a:spcAft>
              <a:buNone/>
              <a:defRPr sz="1800"/>
            </a:lvl1pPr>
            <a:lvl2pPr marL="271463" indent="0">
              <a:buNone/>
              <a:defRPr/>
            </a:lvl2pPr>
            <a:lvl3pPr marL="533400" indent="0">
              <a:buNone/>
              <a:defRPr/>
            </a:lvl3pPr>
            <a:lvl4pPr marL="815975" indent="0">
              <a:buNone/>
              <a:defRPr/>
            </a:lvl4pPr>
            <a:lvl5pPr marL="1104900" indent="0">
              <a:buNone/>
              <a:defRPr/>
            </a:lvl5pPr>
          </a:lstStyle>
          <a:p>
            <a:pPr lvl="0"/>
            <a:r>
              <a:rPr lang="en-US" dirty="0" smtClean="0"/>
              <a:t>Subtitle here if required</a:t>
            </a:r>
          </a:p>
        </p:txBody>
      </p:sp>
    </p:spTree>
    <p:extLst>
      <p:ext uri="{BB962C8B-B14F-4D97-AF65-F5344CB8AC3E}">
        <p14:creationId xmlns:p14="http://schemas.microsoft.com/office/powerpoint/2010/main" xmlns="" val="2599322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4" y="1188927"/>
            <a:ext cx="8414246" cy="4665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368" y="6437313"/>
            <a:ext cx="2636807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7382" y="6437313"/>
            <a:ext cx="830123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2645" y="360110"/>
            <a:ext cx="554400" cy="47620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6437313"/>
            <a:ext cx="3164730" cy="365125"/>
          </a:xfrm>
          <a:prstGeom prst="rect">
            <a:avLst/>
          </a:prstGeom>
        </p:spPr>
        <p:txBody>
          <a:bodyPr vert="horz" lIns="72000" tIns="0" rIns="7200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4650" y="1075533"/>
            <a:ext cx="84162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715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ChangeArrowheads="1"/>
          </p:cNvSpPr>
          <p:nvPr/>
        </p:nvSpPr>
        <p:spPr bwMode="auto">
          <a:xfrm>
            <a:off x="-10584" y="0"/>
            <a:ext cx="577851" cy="6858000"/>
          </a:xfrm>
          <a:prstGeom prst="rect">
            <a:avLst/>
          </a:prstGeom>
          <a:gradFill rotWithShape="0">
            <a:gsLst>
              <a:gs pos="0">
                <a:srgbClr val="C14D00"/>
              </a:gs>
              <a:gs pos="100000">
                <a:srgbClr val="FF660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8016" tIns="64008" rIns="128016" bIns="64008" anchor="ctr"/>
          <a:lstStyle/>
          <a:p>
            <a:pPr eaLnBrk="0" hangingPunct="0"/>
            <a:endParaRPr lang="en-US"/>
          </a:p>
        </p:txBody>
      </p:sp>
      <p:pic>
        <p:nvPicPr>
          <p:cNvPr id="1027" name="Picture 1027" descr="UILOGO"/>
          <p:cNvPicPr>
            <a:picLocks noChangeAspect="1" noChangeArrowheads="1"/>
          </p:cNvPicPr>
          <p:nvPr/>
        </p:nvPicPr>
        <p:blipFill>
          <a:blip r:embed="rId3" cstate="print">
            <a:lum contras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" y="764383"/>
            <a:ext cx="539749" cy="707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028" descr="BIL_logo"/>
          <p:cNvPicPr>
            <a:picLocks noChangeAspect="1" noChangeArrowheads="1"/>
          </p:cNvPicPr>
          <p:nvPr/>
        </p:nvPicPr>
        <p:blipFill>
          <a:blip r:embed="rId4" cstate="print">
            <a:lum contrast="6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7144"/>
            <a:ext cx="575733" cy="75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727430" y="6552020"/>
            <a:ext cx="402650" cy="307764"/>
          </a:xfrm>
          <a:prstGeom prst="rect">
            <a:avLst/>
          </a:prstGeom>
        </p:spPr>
        <p:txBody>
          <a:bodyPr wrap="none" lIns="91428" tIns="45714" rIns="91428" bIns="45714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9266BEA-FF7A-4465-BFE2-5D820D87A4A4}" type="slidenum">
              <a:rPr lang="en-US" sz="1400" b="1" smtClean="0">
                <a:solidFill>
                  <a:srgbClr val="00206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2000" dirty="0">
              <a:solidFill>
                <a:srgbClr val="002060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8" r:id="rId1"/>
  </p:sldLayoutIdLst>
  <p:hf hdr="0" ftr="0" dt="0"/>
  <p:txStyles>
    <p:titleStyle>
      <a:lvl1pPr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+mj-lt"/>
          <a:ea typeface="+mj-ea"/>
          <a:cs typeface="+mj-cs"/>
        </a:defRPr>
      </a:lvl1pPr>
      <a:lvl2pPr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2pPr>
      <a:lvl3pPr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3pPr>
      <a:lvl4pPr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4pPr>
      <a:lvl5pPr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5pPr>
      <a:lvl6pPr marL="640080"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6pPr>
      <a:lvl7pPr marL="1280160"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7pPr>
      <a:lvl8pPr marL="1920240"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8pPr>
      <a:lvl9pPr marL="2560320" algn="ctr" defTabSz="913448" rtl="0" eaLnBrk="1" fontAlgn="base" hangingPunct="1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Times New Roman" pitchFamily="18" charset="0"/>
        </a:defRPr>
      </a:lvl9pPr>
    </p:titleStyle>
    <p:bodyStyle>
      <a:lvl1pPr marL="342265" indent="-342265" algn="l" defTabSz="913448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4480" algn="l" defTabSz="913448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2365" indent="-228918" algn="l" defTabSz="913448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918" algn="l" defTabSz="91344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8035" indent="-228918" algn="l" defTabSz="91344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98115" indent="-228918" algn="l" defTabSz="91344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338195" indent="-228918" algn="l" defTabSz="91344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978275" indent="-228918" algn="l" defTabSz="91344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618355" indent="-228918" algn="l" defTabSz="91344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>
              <a:solidFill>
                <a:srgbClr val="9A8B7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F533D-B52E-4A2F-BF72-0ADD2D94BD75}" type="slidenum">
              <a:rPr lang="en-GB" smtClean="0">
                <a:solidFill>
                  <a:srgbClr val="9A8B7D"/>
                </a:solidFill>
              </a:rPr>
              <a:pPr/>
              <a:t>‹#›</a:t>
            </a:fld>
            <a:endParaRPr lang="en-GB">
              <a:solidFill>
                <a:srgbClr val="9A8B7D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4" y="1188927"/>
            <a:ext cx="8414246" cy="4665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368" y="6437313"/>
            <a:ext cx="2636807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7382" y="6437313"/>
            <a:ext cx="830123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60110"/>
            <a:ext cx="554400" cy="47620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6437313"/>
            <a:ext cx="3164730" cy="365125"/>
          </a:xfrm>
          <a:prstGeom prst="rect">
            <a:avLst/>
          </a:prstGeom>
        </p:spPr>
        <p:txBody>
          <a:bodyPr vert="horz" lIns="72000" tIns="0" rIns="7200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4650" y="1075533"/>
            <a:ext cx="84162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713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4" y="1188927"/>
            <a:ext cx="8414246" cy="46657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7368" y="6437313"/>
            <a:ext cx="2636807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7382" y="6437313"/>
            <a:ext cx="830123" cy="365125"/>
          </a:xfrm>
          <a:prstGeom prst="rect">
            <a:avLst/>
          </a:prstGeom>
        </p:spPr>
        <p:txBody>
          <a:bodyPr vert="horz" lIns="72000" tIns="0" rIns="0" bIns="0" rtlCol="0" anchor="t" anchorCtr="0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0A838F34-1B32-4019-A24D-EF473E6901B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5" y="360110"/>
            <a:ext cx="554400" cy="47620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2985247" y="6437313"/>
            <a:ext cx="3164730" cy="365125"/>
          </a:xfrm>
          <a:prstGeom prst="rect">
            <a:avLst/>
          </a:prstGeom>
        </p:spPr>
        <p:txBody>
          <a:bodyPr vert="horz" lIns="72000" tIns="0" rIns="7200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74650" y="6323289"/>
            <a:ext cx="84162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4650" y="1075533"/>
            <a:ext cx="841622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607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07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40000" indent="-270000" algn="l" defTabSz="914400" rtl="0" eaLnBrk="1" latinLnBrk="0" hangingPunct="1">
        <a:spcBef>
          <a:spcPts val="0"/>
        </a:spcBef>
        <a:spcAft>
          <a:spcPts val="600"/>
        </a:spcAft>
        <a:buFont typeface="Arial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8.emf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jpe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jpe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47.emf"/><Relationship Id="rId7" Type="http://schemas.openxmlformats.org/officeDocument/2006/relationships/image" Target="../media/image62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10" Type="http://schemas.openxmlformats.org/officeDocument/2006/relationships/image" Target="../media/image64.emf"/><Relationship Id="rId4" Type="http://schemas.openxmlformats.org/officeDocument/2006/relationships/image" Target="../media/image59.emf"/><Relationship Id="rId9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47.em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3.emf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jpeg"/><Relationship Id="rId5" Type="http://schemas.openxmlformats.org/officeDocument/2006/relationships/image" Target="../media/image47.emf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84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21.em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4.jpeg"/><Relationship Id="rId11" Type="http://schemas.openxmlformats.org/officeDocument/2006/relationships/image" Target="../media/image20.jpeg"/><Relationship Id="rId5" Type="http://schemas.openxmlformats.org/officeDocument/2006/relationships/image" Target="../media/image93.png"/><Relationship Id="rId10" Type="http://schemas.openxmlformats.org/officeDocument/2006/relationships/oleObject" Target="../embeddings/oleObject4.bin"/><Relationship Id="rId4" Type="http://schemas.openxmlformats.org/officeDocument/2006/relationships/image" Target="../media/image92.png"/><Relationship Id="rId9" Type="http://schemas.openxmlformats.org/officeDocument/2006/relationships/oleObject" Target="../embeddings/oleObject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swami.wustl.edu/sng" TargetMode="External"/><Relationship Id="rId2" Type="http://schemas.openxmlformats.org/officeDocument/2006/relationships/hyperlink" Target="http://tripod.nih.gov/?p=4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ripod.nih.gov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100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png"/><Relationship Id="rId5" Type="http://schemas.openxmlformats.org/officeDocument/2006/relationships/image" Target="../media/image14.png"/><Relationship Id="rId4" Type="http://schemas.openxmlformats.org/officeDocument/2006/relationships/image" Target="../media/image101.png"/><Relationship Id="rId9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ebi.ac.uk/chemblntd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emf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emf"/><Relationship Id="rId12" Type="http://schemas.openxmlformats.org/officeDocument/2006/relationships/image" Target="../media/image4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8.emf"/><Relationship Id="rId11" Type="http://schemas.openxmlformats.org/officeDocument/2006/relationships/image" Target="../media/image43.emf"/><Relationship Id="rId5" Type="http://schemas.openxmlformats.org/officeDocument/2006/relationships/image" Target="../media/image37.emf"/><Relationship Id="rId10" Type="http://schemas.openxmlformats.org/officeDocument/2006/relationships/image" Target="../media/image42.emf"/><Relationship Id="rId4" Type="http://schemas.openxmlformats.org/officeDocument/2006/relationships/image" Target="../media/image36.emf"/><Relationship Id="rId9" Type="http://schemas.openxmlformats.org/officeDocument/2006/relationships/image" Target="../media/image4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924800" cy="245745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dirty="0" smtClean="0">
                <a:solidFill>
                  <a:schemeClr val="bg2">
                    <a:lumMod val="75000"/>
                  </a:schemeClr>
                </a:solidFill>
              </a:rPr>
              <a:t>Scaffold-Based </a:t>
            </a:r>
            <a:r>
              <a:rPr lang="en-US" sz="3600" dirty="0">
                <a:solidFill>
                  <a:schemeClr val="bg2">
                    <a:lumMod val="75000"/>
                  </a:schemeClr>
                </a:solidFill>
              </a:rPr>
              <a:t>Analytics: Enabling Hit-to-Lead Decisions by Visualizing Chemical Series Linked Across Large Datasets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7400" y="3843516"/>
            <a:ext cx="2721600" cy="1261884"/>
          </a:xfrm>
        </p:spPr>
        <p:txBody>
          <a:bodyPr/>
          <a:lstStyle/>
          <a:p>
            <a:r>
              <a:rPr lang="en-US" sz="1800" b="1" dirty="0" smtClean="0">
                <a:solidFill>
                  <a:srgbClr val="C00000"/>
                </a:solidFill>
              </a:rPr>
              <a:t>Deepak Bandyopadhyay,</a:t>
            </a:r>
            <a:endParaRPr lang="en-US" b="1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Constantine Kreatsoulas,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Pat G. Brady, Genaro Scavello,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70C0"/>
                </a:solidFill>
              </a:rPr>
              <a:t>Dac-Trung Nguyen, Tyler Peryea, Ajit Jadhav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9200" y="5562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dirty="0">
                <a:solidFill>
                  <a:srgbClr val="C00000"/>
                </a:solidFill>
              </a:rPr>
              <a:t>GSK</a:t>
            </a:r>
          </a:p>
          <a:p>
            <a:pPr marL="171450" indent="-171450">
              <a:buClr>
                <a:schemeClr val="tx1"/>
              </a:buClr>
            </a:pPr>
            <a:r>
              <a:rPr lang="en-US" dirty="0">
                <a:solidFill>
                  <a:srgbClr val="0070C0"/>
                </a:solidFill>
              </a:rPr>
              <a:t>NCATS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33900" y="4667250"/>
            <a:ext cx="4048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Thanks to: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8000"/>
                </a:solidFill>
              </a:rPr>
              <a:t>Lena Dang and Josh Swamidass (WUSTL),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C00000"/>
                </a:solidFill>
              </a:rPr>
              <a:t>Stephen Pickett, Martin Saunders, Nicola Richmond, Darren Green, Eric Manas, Todd Graybill, Rob Young, Mike Ouellette, Stan Martens,  Javier Gamo, Lourdes Rueda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/>
          <p:nvPr/>
        </p:nvGrpSpPr>
        <p:grpSpPr>
          <a:xfrm>
            <a:off x="681594" y="3384918"/>
            <a:ext cx="1600200" cy="1828800"/>
            <a:chOff x="681594" y="3384918"/>
            <a:chExt cx="1600200" cy="1828800"/>
          </a:xfrm>
        </p:grpSpPr>
        <p:grpSp>
          <p:nvGrpSpPr>
            <p:cNvPr id="4" name="Group 37"/>
            <p:cNvGrpSpPr/>
            <p:nvPr/>
          </p:nvGrpSpPr>
          <p:grpSpPr>
            <a:xfrm>
              <a:off x="681594" y="3384918"/>
              <a:ext cx="1600200" cy="1828800"/>
              <a:chOff x="681594" y="3384918"/>
              <a:chExt cx="1600200" cy="1828800"/>
            </a:xfrm>
          </p:grpSpPr>
          <p:pic>
            <p:nvPicPr>
              <p:cNvPr id="2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571" t="55325" r="11429" b="18119"/>
              <a:stretch>
                <a:fillRect/>
              </a:stretch>
            </p:blipFill>
            <p:spPr bwMode="auto">
              <a:xfrm>
                <a:off x="681594" y="3384918"/>
                <a:ext cx="1600200" cy="1828800"/>
              </a:xfrm>
              <a:prstGeom prst="rect">
                <a:avLst/>
              </a:prstGeom>
              <a:noFill/>
              <a:ln w="28575">
                <a:solidFill>
                  <a:srgbClr val="9966FF"/>
                </a:solidFill>
              </a:ln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723900" y="3421380"/>
                <a:ext cx="1485900" cy="82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31520" y="4335780"/>
                <a:ext cx="1485900" cy="82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0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7901" y="3400425"/>
              <a:ext cx="950035" cy="86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5004" y="4302417"/>
              <a:ext cx="1092932" cy="853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 33"/>
          <p:cNvGrpSpPr/>
          <p:nvPr/>
        </p:nvGrpSpPr>
        <p:grpSpPr>
          <a:xfrm>
            <a:off x="624840" y="3332928"/>
            <a:ext cx="1791787" cy="1896411"/>
            <a:chOff x="304800" y="3810000"/>
            <a:chExt cx="1791787" cy="1896411"/>
          </a:xfrm>
        </p:grpSpPr>
        <p:sp>
          <p:nvSpPr>
            <p:cNvPr id="35" name="TextBox 34"/>
            <p:cNvSpPr txBox="1"/>
            <p:nvPr/>
          </p:nvSpPr>
          <p:spPr>
            <a:xfrm>
              <a:off x="1541982" y="4438437"/>
              <a:ext cx="5546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10.3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84960" y="5429412"/>
              <a:ext cx="428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9.5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4800" y="4724400"/>
              <a:ext cx="436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6.3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63188" y="3810000"/>
              <a:ext cx="4180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08000"/>
                  </a:solidFill>
                </a:rPr>
                <a:t>0.3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06731" y="4746172"/>
              <a:ext cx="3983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08000"/>
                  </a:solidFill>
                </a:rPr>
                <a:t>0.3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04800" y="3810000"/>
              <a:ext cx="4701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6.4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188418" y="1375784"/>
            <a:ext cx="2934151" cy="1743439"/>
            <a:chOff x="3010842" y="1375784"/>
            <a:chExt cx="2934151" cy="1743439"/>
          </a:xfrm>
        </p:grpSpPr>
        <p:pic>
          <p:nvPicPr>
            <p:cNvPr id="27" name="Picture 1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1190" y="1514026"/>
              <a:ext cx="1849436" cy="1473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5032700" y="2442584"/>
              <a:ext cx="912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Avg</a:t>
              </a:r>
              <a:endParaRPr lang="en-US" sz="12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PFI</a:t>
              </a:r>
              <a:r>
                <a:rPr lang="en-US" sz="1200" b="1" baseline="-25000" dirty="0" err="1" smtClean="0">
                  <a:solidFill>
                    <a:schemeClr val="accent6">
                      <a:lumMod val="75000"/>
                    </a:schemeClr>
                  </a:solidFill>
                </a:rPr>
                <a:t>pred</a:t>
              </a:r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</a:p>
            <a:p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10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0842" y="1375784"/>
              <a:ext cx="885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CC0099"/>
                  </a:solidFill>
                </a:rPr>
                <a:t>Avg</a:t>
              </a:r>
              <a:endParaRPr lang="en-US" sz="1200" b="1" dirty="0" smtClean="0">
                <a:solidFill>
                  <a:srgbClr val="CC0099"/>
                </a:solidFill>
              </a:endParaRP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pIC</a:t>
              </a:r>
              <a:r>
                <a:rPr lang="en-US" sz="1200" b="1" baseline="-25000" dirty="0" smtClean="0">
                  <a:solidFill>
                    <a:srgbClr val="CC0099"/>
                  </a:solidFill>
                </a:rPr>
                <a:t>50</a:t>
              </a:r>
              <a:r>
                <a:rPr lang="en-US" sz="1200" b="1" dirty="0" smtClean="0">
                  <a:solidFill>
                    <a:srgbClr val="CC0099"/>
                  </a:solidFill>
                </a:rPr>
                <a:t> 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6.4</a:t>
              </a:r>
              <a:endParaRPr lang="en-US" sz="1200" b="1" dirty="0">
                <a:solidFill>
                  <a:srgbClr val="CC0099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32700" y="1375784"/>
              <a:ext cx="60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808000"/>
                  </a:solidFill>
                </a:rPr>
                <a:t>Avg</a:t>
              </a:r>
              <a:endParaRPr lang="en-US" sz="1200" b="1" dirty="0" smtClean="0">
                <a:solidFill>
                  <a:srgbClr val="808000"/>
                </a:solidFill>
              </a:endParaRPr>
            </a:p>
            <a:p>
              <a:r>
                <a:rPr lang="en-US" sz="1200" b="1" dirty="0" smtClean="0">
                  <a:solidFill>
                    <a:srgbClr val="808000"/>
                  </a:solidFill>
                </a:rPr>
                <a:t>LE </a:t>
              </a:r>
              <a:br>
                <a:rPr lang="en-US" sz="1200" b="1" dirty="0" smtClean="0">
                  <a:solidFill>
                    <a:srgbClr val="808000"/>
                  </a:solidFill>
                </a:rPr>
              </a:br>
              <a:r>
                <a:rPr lang="en-US" sz="1200" b="1" dirty="0" smtClean="0">
                  <a:solidFill>
                    <a:srgbClr val="808000"/>
                  </a:solidFill>
                </a:rPr>
                <a:t>0.3</a:t>
              </a:r>
              <a:endParaRPr lang="en-US" sz="1200" b="1" dirty="0">
                <a:solidFill>
                  <a:srgbClr val="808000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 rot="5400000">
              <a:off x="3361179" y="1334252"/>
              <a:ext cx="1725902" cy="1844040"/>
            </a:xfrm>
            <a:prstGeom prst="ellipse">
              <a:avLst/>
            </a:prstGeom>
            <a:noFill/>
            <a:ln w="28575">
              <a:solidFill>
                <a:srgbClr val="99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1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51190" y="1514026"/>
            <a:ext cx="1849436" cy="147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104"/>
          <p:cNvGrpSpPr/>
          <p:nvPr/>
        </p:nvGrpSpPr>
        <p:grpSpPr>
          <a:xfrm>
            <a:off x="3411519" y="3369454"/>
            <a:ext cx="1770081" cy="2771775"/>
            <a:chOff x="3588166" y="3369454"/>
            <a:chExt cx="1770081" cy="2771775"/>
          </a:xfrm>
        </p:grpSpPr>
        <p:grpSp>
          <p:nvGrpSpPr>
            <p:cNvPr id="8" name="Group 46"/>
            <p:cNvGrpSpPr/>
            <p:nvPr/>
          </p:nvGrpSpPr>
          <p:grpSpPr>
            <a:xfrm>
              <a:off x="3640736" y="3384918"/>
              <a:ext cx="1600200" cy="2743200"/>
              <a:chOff x="3256269" y="3384918"/>
              <a:chExt cx="1600200" cy="2743200"/>
            </a:xfrm>
          </p:grpSpPr>
          <p:grpSp>
            <p:nvGrpSpPr>
              <p:cNvPr id="9" name="Group 38"/>
              <p:cNvGrpSpPr/>
              <p:nvPr/>
            </p:nvGrpSpPr>
            <p:grpSpPr>
              <a:xfrm>
                <a:off x="3256269" y="3384918"/>
                <a:ext cx="1600200" cy="2743200"/>
                <a:chOff x="3256269" y="3384918"/>
                <a:chExt cx="1600200" cy="2743200"/>
              </a:xfrm>
            </p:grpSpPr>
            <p:pic>
              <p:nvPicPr>
                <p:cNvPr id="53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l="58571" t="55325" r="11429" b="4841"/>
                <a:stretch>
                  <a:fillRect/>
                </a:stretch>
              </p:blipFill>
              <p:spPr bwMode="auto">
                <a:xfrm>
                  <a:off x="3256269" y="3384918"/>
                  <a:ext cx="1600200" cy="2743200"/>
                </a:xfrm>
                <a:prstGeom prst="rect">
                  <a:avLst/>
                </a:prstGeom>
                <a:noFill/>
                <a:ln w="28575">
                  <a:solidFill>
                    <a:srgbClr val="4F81BD"/>
                  </a:solidFill>
                </a:ln>
              </p:spPr>
            </p:pic>
            <p:sp>
              <p:nvSpPr>
                <p:cNvPr id="54" name="Rectangle 53"/>
                <p:cNvSpPr/>
                <p:nvPr/>
              </p:nvSpPr>
              <p:spPr>
                <a:xfrm>
                  <a:off x="3360420" y="3474720"/>
                  <a:ext cx="1440180" cy="7391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>
                  <a:off x="3345180" y="4389120"/>
                  <a:ext cx="1440180" cy="7662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3278505" y="5247799"/>
                  <a:ext cx="1543526" cy="8529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0" name="Picture 1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683001" y="3409950"/>
                <a:ext cx="950035" cy="86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1" name="Picture 1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540104" y="4311942"/>
                <a:ext cx="1092932" cy="8534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52" name="Picture 1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371850" y="5268913"/>
                <a:ext cx="1369080" cy="7945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10" name="Group 21"/>
            <p:cNvGrpSpPr/>
            <p:nvPr/>
          </p:nvGrpSpPr>
          <p:grpSpPr>
            <a:xfrm>
              <a:off x="3588166" y="3369454"/>
              <a:ext cx="1770081" cy="2771775"/>
              <a:chOff x="2247899" y="3762375"/>
              <a:chExt cx="1770081" cy="2771775"/>
            </a:xfrm>
          </p:grpSpPr>
          <p:sp>
            <p:nvSpPr>
              <p:cNvPr id="61" name="TextBox 60"/>
              <p:cNvSpPr txBox="1"/>
              <p:nvPr/>
            </p:nvSpPr>
            <p:spPr>
              <a:xfrm>
                <a:off x="3501482" y="4400550"/>
                <a:ext cx="5164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10.3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3550871" y="5324475"/>
                <a:ext cx="43324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9.5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247899" y="4676775"/>
                <a:ext cx="4379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C0099"/>
                    </a:solidFill>
                  </a:rPr>
                  <a:t>6.3</a:t>
                </a:r>
                <a:endParaRPr lang="en-US" sz="1200" dirty="0">
                  <a:solidFill>
                    <a:srgbClr val="CC0099"/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247900" y="5595897"/>
                <a:ext cx="381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C0099"/>
                    </a:solidFill>
                  </a:rPr>
                  <a:t>&lt;4</a:t>
                </a:r>
                <a:endParaRPr lang="en-US" sz="1200" dirty="0">
                  <a:solidFill>
                    <a:srgbClr val="CC0099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550870" y="6257151"/>
                <a:ext cx="421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9.3</a:t>
                </a:r>
                <a:endParaRPr lang="en-US" sz="1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3562159" y="3762375"/>
                <a:ext cx="4219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808000"/>
                    </a:solidFill>
                  </a:rPr>
                  <a:t>0.3</a:t>
                </a:r>
                <a:endParaRPr lang="en-US" sz="1200" dirty="0">
                  <a:solidFill>
                    <a:srgbClr val="808000"/>
                  </a:solidFill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550870" y="4676775"/>
                <a:ext cx="4445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808000"/>
                    </a:solidFill>
                  </a:rPr>
                  <a:t>0.3</a:t>
                </a:r>
                <a:endParaRPr lang="en-US" sz="1200" dirty="0">
                  <a:solidFill>
                    <a:srgbClr val="80800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535349" y="5595897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808000"/>
                    </a:solidFill>
                  </a:rPr>
                  <a:t>N.A.</a:t>
                </a:r>
                <a:endParaRPr lang="en-US" sz="1200" dirty="0">
                  <a:solidFill>
                    <a:srgbClr val="808000"/>
                  </a:solidFill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247899" y="3762375"/>
                <a:ext cx="4831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CC0099"/>
                    </a:solidFill>
                  </a:rPr>
                  <a:t>6.4</a:t>
                </a:r>
                <a:endParaRPr lang="en-US" sz="1200" dirty="0">
                  <a:solidFill>
                    <a:srgbClr val="CC0099"/>
                  </a:solidFill>
                </a:endParaRPr>
              </a:p>
            </p:txBody>
          </p:sp>
        </p:grpSp>
      </p:grpSp>
      <p:sp>
        <p:nvSpPr>
          <p:cNvPr id="71" name="Oval 70"/>
          <p:cNvSpPr/>
          <p:nvPr/>
        </p:nvSpPr>
        <p:spPr>
          <a:xfrm>
            <a:off x="3976480" y="2174371"/>
            <a:ext cx="1040296" cy="609600"/>
          </a:xfrm>
          <a:prstGeom prst="ellipse">
            <a:avLst/>
          </a:prstGeom>
          <a:noFill/>
          <a:ln w="28575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032700" y="2442584"/>
            <a:ext cx="91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Avg</a:t>
            </a:r>
            <a:endParaRPr lang="en-US" sz="1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PFI</a:t>
            </a:r>
            <a:r>
              <a:rPr lang="en-US" sz="12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pred</a:t>
            </a: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9.8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62797" y="1375784"/>
            <a:ext cx="88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CC0099"/>
                </a:solidFill>
              </a:rPr>
              <a:t>Avg</a:t>
            </a:r>
            <a:endParaRPr lang="en-US" sz="1200" b="1" dirty="0" smtClean="0">
              <a:solidFill>
                <a:srgbClr val="CC0099"/>
              </a:solidFill>
            </a:endParaRPr>
          </a:p>
          <a:p>
            <a:r>
              <a:rPr lang="en-US" sz="1200" b="1" dirty="0" smtClean="0">
                <a:solidFill>
                  <a:srgbClr val="CC0099"/>
                </a:solidFill>
              </a:rPr>
              <a:t>pIC</a:t>
            </a:r>
            <a:r>
              <a:rPr lang="en-US" sz="1200" b="1" baseline="-25000" dirty="0" smtClean="0">
                <a:solidFill>
                  <a:srgbClr val="CC0099"/>
                </a:solidFill>
              </a:rPr>
              <a:t>50</a:t>
            </a:r>
            <a:r>
              <a:rPr lang="en-US" sz="1200" b="1" dirty="0" smtClean="0">
                <a:solidFill>
                  <a:srgbClr val="CC0099"/>
                </a:solidFill>
              </a:rPr>
              <a:t> 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5.8</a:t>
            </a:r>
            <a:endParaRPr lang="en-US" sz="1200" b="1" dirty="0">
              <a:solidFill>
                <a:srgbClr val="CC0099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32700" y="1375784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solidFill>
                  <a:srgbClr val="808000"/>
                </a:solidFill>
              </a:rPr>
              <a:t>Avg</a:t>
            </a:r>
            <a:endParaRPr lang="en-US" sz="1200" b="1" dirty="0" smtClean="0">
              <a:solidFill>
                <a:srgbClr val="808000"/>
              </a:solidFill>
            </a:endParaRPr>
          </a:p>
          <a:p>
            <a:r>
              <a:rPr lang="en-US" sz="1200" b="1" dirty="0" smtClean="0">
                <a:solidFill>
                  <a:srgbClr val="808000"/>
                </a:solidFill>
              </a:rPr>
              <a:t>LE </a:t>
            </a:r>
            <a:br>
              <a:rPr lang="en-US" sz="1200" b="1" dirty="0" smtClean="0">
                <a:solidFill>
                  <a:srgbClr val="808000"/>
                </a:solidFill>
              </a:rPr>
            </a:br>
            <a:r>
              <a:rPr lang="en-US" sz="1200" b="1" dirty="0" smtClean="0">
                <a:solidFill>
                  <a:srgbClr val="808000"/>
                </a:solidFill>
              </a:rPr>
              <a:t>0.3</a:t>
            </a:r>
            <a:endParaRPr lang="en-US" sz="1200" b="1" dirty="0">
              <a:solidFill>
                <a:srgbClr val="808000"/>
              </a:solidFill>
            </a:endParaRPr>
          </a:p>
        </p:txBody>
      </p:sp>
      <p:grpSp>
        <p:nvGrpSpPr>
          <p:cNvPr id="14" name="Group 98"/>
          <p:cNvGrpSpPr/>
          <p:nvPr/>
        </p:nvGrpSpPr>
        <p:grpSpPr>
          <a:xfrm>
            <a:off x="6126721" y="1375784"/>
            <a:ext cx="2819850" cy="1713131"/>
            <a:chOff x="3125143" y="1375784"/>
            <a:chExt cx="2819850" cy="1713131"/>
          </a:xfrm>
        </p:grpSpPr>
        <p:pic>
          <p:nvPicPr>
            <p:cNvPr id="100" name="Picture 1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151190" y="1514026"/>
              <a:ext cx="1849436" cy="1473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1" name="Oval 100"/>
            <p:cNvSpPr/>
            <p:nvPr/>
          </p:nvSpPr>
          <p:spPr>
            <a:xfrm rot="10800000">
              <a:off x="3329607" y="2135578"/>
              <a:ext cx="1147872" cy="62784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032700" y="2442584"/>
              <a:ext cx="912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Avg</a:t>
              </a:r>
              <a:endParaRPr lang="en-US" sz="1200" b="1" dirty="0" smtClean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1200" b="1" dirty="0" err="1" smtClean="0">
                  <a:solidFill>
                    <a:schemeClr val="accent6">
                      <a:lumMod val="75000"/>
                    </a:schemeClr>
                  </a:solidFill>
                </a:rPr>
                <a:t>PFI</a:t>
              </a:r>
              <a:r>
                <a:rPr lang="en-US" sz="1200" b="1" baseline="-25000" dirty="0" err="1" smtClean="0">
                  <a:solidFill>
                    <a:schemeClr val="accent6">
                      <a:lumMod val="75000"/>
                    </a:schemeClr>
                  </a:solidFill>
                </a:rPr>
                <a:t>pred</a:t>
              </a:r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</a:p>
            <a:p>
              <a:r>
                <a:rPr lang="en-US" sz="1200" b="1" dirty="0" smtClean="0">
                  <a:solidFill>
                    <a:schemeClr val="accent6">
                      <a:lumMod val="75000"/>
                    </a:schemeClr>
                  </a:solidFill>
                </a:rPr>
                <a:t>7.7</a:t>
              </a:r>
              <a:endParaRPr lang="en-US" sz="12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25143" y="1375784"/>
              <a:ext cx="8857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CC0099"/>
                  </a:solidFill>
                </a:rPr>
                <a:t>Avg</a:t>
              </a:r>
              <a:endParaRPr lang="en-US" sz="1200" b="1" dirty="0" smtClean="0">
                <a:solidFill>
                  <a:srgbClr val="CC0099"/>
                </a:solidFill>
              </a:endParaRP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pIC</a:t>
              </a:r>
              <a:r>
                <a:rPr lang="en-US" sz="1200" b="1" baseline="-25000" dirty="0" smtClean="0">
                  <a:solidFill>
                    <a:srgbClr val="CC0099"/>
                  </a:solidFill>
                </a:rPr>
                <a:t>50</a:t>
              </a:r>
              <a:r>
                <a:rPr lang="en-US" sz="1200" b="1" dirty="0" smtClean="0">
                  <a:solidFill>
                    <a:srgbClr val="CC0099"/>
                  </a:solidFill>
                </a:rPr>
                <a:t> </a:t>
              </a:r>
            </a:p>
            <a:p>
              <a:r>
                <a:rPr lang="en-US" sz="1200" b="1" dirty="0" smtClean="0">
                  <a:solidFill>
                    <a:srgbClr val="CC0099"/>
                  </a:solidFill>
                </a:rPr>
                <a:t>4.3</a:t>
              </a:r>
              <a:endParaRPr lang="en-US" sz="1200" b="1" dirty="0">
                <a:solidFill>
                  <a:srgbClr val="CC0099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032700" y="1375784"/>
              <a:ext cx="60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 smtClean="0">
                  <a:solidFill>
                    <a:srgbClr val="808000"/>
                  </a:solidFill>
                </a:rPr>
                <a:t>Avg</a:t>
              </a:r>
              <a:endParaRPr lang="en-US" sz="1200" b="1" dirty="0" smtClean="0">
                <a:solidFill>
                  <a:srgbClr val="808000"/>
                </a:solidFill>
              </a:endParaRPr>
            </a:p>
            <a:p>
              <a:r>
                <a:rPr lang="en-US" sz="1200" b="1" dirty="0" smtClean="0">
                  <a:solidFill>
                    <a:srgbClr val="808000"/>
                  </a:solidFill>
                </a:rPr>
                <a:t>LE </a:t>
              </a:r>
              <a:br>
                <a:rPr lang="en-US" sz="1200" b="1" dirty="0" smtClean="0">
                  <a:solidFill>
                    <a:srgbClr val="808000"/>
                  </a:solidFill>
                </a:rPr>
              </a:br>
              <a:r>
                <a:rPr lang="en-US" sz="1200" b="1" dirty="0" smtClean="0">
                  <a:solidFill>
                    <a:srgbClr val="808000"/>
                  </a:solidFill>
                </a:rPr>
                <a:t>0.3</a:t>
              </a:r>
              <a:endParaRPr lang="en-US" sz="1200" b="1" dirty="0">
                <a:solidFill>
                  <a:srgbClr val="808000"/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883008" y="3354822"/>
            <a:ext cx="2911943" cy="2791555"/>
            <a:chOff x="5883008" y="3354822"/>
            <a:chExt cx="2911943" cy="2791555"/>
          </a:xfrm>
        </p:grpSpPr>
        <p:grpSp>
          <p:nvGrpSpPr>
            <p:cNvPr id="11" name="Group 31"/>
            <p:cNvGrpSpPr/>
            <p:nvPr/>
          </p:nvGrpSpPr>
          <p:grpSpPr>
            <a:xfrm>
              <a:off x="5931543" y="3381696"/>
              <a:ext cx="2771130" cy="2716039"/>
              <a:chOff x="5700344" y="3381696"/>
              <a:chExt cx="2771130" cy="2716039"/>
            </a:xfrm>
          </p:grpSpPr>
          <p:grpSp>
            <p:nvGrpSpPr>
              <p:cNvPr id="12" name="Group 22"/>
              <p:cNvGrpSpPr/>
              <p:nvPr/>
            </p:nvGrpSpPr>
            <p:grpSpPr>
              <a:xfrm>
                <a:off x="5700344" y="3381696"/>
                <a:ext cx="2771130" cy="2716039"/>
                <a:chOff x="5700344" y="3381696"/>
                <a:chExt cx="2771130" cy="2716039"/>
              </a:xfrm>
            </p:grpSpPr>
            <p:pic>
              <p:nvPicPr>
                <p:cNvPr id="81" name="Picture 2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 l="3233" t="40984" r="37294" b="18120"/>
                <a:stretch>
                  <a:fillRect/>
                </a:stretch>
              </p:blipFill>
              <p:spPr bwMode="auto">
                <a:xfrm>
                  <a:off x="5700344" y="3381696"/>
                  <a:ext cx="2771130" cy="2716039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5753100" y="3438525"/>
                  <a:ext cx="1171575" cy="1247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7153275" y="3419475"/>
                  <a:ext cx="1171575" cy="1247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/>
                <p:cNvSpPr/>
                <p:nvPr/>
              </p:nvSpPr>
              <p:spPr>
                <a:xfrm>
                  <a:off x="7115175" y="4781550"/>
                  <a:ext cx="1243013" cy="1266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5724525" y="4793457"/>
                  <a:ext cx="1243013" cy="12668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77" name="Picture 7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5905502" y="3879594"/>
                <a:ext cx="901891" cy="631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8" name="Picture 8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173903" y="3512203"/>
                <a:ext cx="1119589" cy="1137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0" name="Picture 1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151689" y="4787900"/>
                <a:ext cx="1141803" cy="12712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87" name="TextBox 86"/>
            <p:cNvSpPr txBox="1"/>
            <p:nvPr/>
          </p:nvSpPr>
          <p:spPr>
            <a:xfrm>
              <a:off x="6882806" y="4469826"/>
              <a:ext cx="5135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6.1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724650" y="5821686"/>
              <a:ext cx="457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9.8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905040" y="4754126"/>
              <a:ext cx="4737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5.0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776804" y="3376856"/>
              <a:ext cx="479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08000"/>
                  </a:solidFill>
                </a:rPr>
                <a:t>0.43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88093" y="4735076"/>
              <a:ext cx="479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08000"/>
                  </a:solidFill>
                </a:rPr>
                <a:t>0.23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883008" y="3376856"/>
              <a:ext cx="4402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5.0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284956" y="4523166"/>
              <a:ext cx="488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8.2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306718" y="5869378"/>
              <a:ext cx="488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accent6">
                      <a:lumMod val="75000"/>
                    </a:schemeClr>
                  </a:solidFill>
                </a:rPr>
                <a:t>8.2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138654" y="4689920"/>
              <a:ext cx="436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5.3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275593" y="3376856"/>
              <a:ext cx="479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rgbClr val="808000"/>
                  </a:solidFill>
                </a:rPr>
                <a:t>0.31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297083" y="4779144"/>
              <a:ext cx="479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rgbClr val="808000"/>
                  </a:solidFill>
                </a:rPr>
                <a:t>0.29</a:t>
              </a:r>
              <a:endParaRPr lang="en-US" sz="1200" dirty="0">
                <a:solidFill>
                  <a:srgbClr val="808000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169601" y="3354822"/>
              <a:ext cx="465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C0099"/>
                  </a:solidFill>
                </a:rPr>
                <a:t>5.4</a:t>
              </a:r>
              <a:endParaRPr lang="en-US" sz="1200" dirty="0">
                <a:solidFill>
                  <a:srgbClr val="CC0099"/>
                </a:solidFill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956300" y="4913313"/>
              <a:ext cx="1268413" cy="915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86" name="Slide Number Placeholder 8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5" name="Title 104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dirty="0" smtClean="0"/>
              <a:t>Next Step: Combine with Activities and Properties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/>
      <p:bldP spid="73" grpId="0"/>
      <p:bldP spid="7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7515225" y="1114425"/>
            <a:ext cx="1409700" cy="790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00B05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1</a:t>
            </a:r>
          </a:p>
        </p:txBody>
      </p:sp>
      <p:pic>
        <p:nvPicPr>
          <p:cNvPr id="161803" name="Picture 11"/>
          <p:cNvPicPr>
            <a:picLocks noChangeAspect="1" noChangeArrowheads="1"/>
          </p:cNvPicPr>
          <p:nvPr/>
        </p:nvPicPr>
        <p:blipFill>
          <a:blip r:embed="rId2" cstate="print"/>
          <a:srcRect l="2207" t="71520" r="63905" b="14825"/>
          <a:stretch>
            <a:fillRect/>
          </a:stretch>
        </p:blipFill>
        <p:spPr bwMode="auto">
          <a:xfrm>
            <a:off x="6687882" y="2723967"/>
            <a:ext cx="1616149" cy="102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294810"/>
            <a:ext cx="7611088" cy="677108"/>
          </a:xfrm>
        </p:spPr>
        <p:txBody>
          <a:bodyPr/>
          <a:lstStyle/>
          <a:p>
            <a:r>
              <a:rPr lang="en-US" dirty="0" smtClean="0"/>
              <a:t>Methods Used to Exhaustively Generate Overlapping Shared Scaffolds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8351" y="2516995"/>
            <a:ext cx="3530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Frameworks Optimized for R-group tables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3851" y="5961273"/>
            <a:ext cx="5095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b="1" dirty="0" smtClean="0">
                <a:solidFill>
                  <a:schemeClr val="accent1"/>
                </a:solidFill>
              </a:rPr>
              <a:t>Frameworks (GSK)</a:t>
            </a:r>
            <a:r>
              <a:rPr lang="en-US" sz="1400" dirty="0" smtClean="0"/>
              <a:t> Bemis-</a:t>
            </a:r>
            <a:r>
              <a:rPr lang="en-US" sz="1400" dirty="0" err="1" smtClean="0"/>
              <a:t>Murcko</a:t>
            </a:r>
            <a:r>
              <a:rPr lang="en-US" sz="1400" dirty="0" smtClean="0"/>
              <a:t> like &amp; RECAP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9781" y="2258458"/>
            <a:ext cx="18657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b="1" dirty="0" smtClean="0">
                <a:solidFill>
                  <a:schemeClr val="accent1"/>
                </a:solidFill>
              </a:rPr>
              <a:t>Scaffold</a:t>
            </a:r>
          </a:p>
          <a:p>
            <a:pPr marL="171450" indent="-171450">
              <a:buClr>
                <a:schemeClr val="tx1"/>
              </a:buClr>
            </a:pPr>
            <a:r>
              <a:rPr lang="en-US" sz="1600" b="1" dirty="0" smtClean="0">
                <a:solidFill>
                  <a:schemeClr val="accent1"/>
                </a:solidFill>
              </a:rPr>
              <a:t>Network</a:t>
            </a:r>
            <a:endParaRPr lang="en-US" sz="1400" dirty="0" smtClean="0">
              <a:solidFill>
                <a:srgbClr val="635A54"/>
              </a:solidFill>
            </a:endParaRP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635A54"/>
                </a:solidFill>
              </a:rPr>
              <a:t>Hierarchical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635A54"/>
                </a:solidFill>
              </a:rPr>
              <a:t>Directed Graph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635A54"/>
                </a:solidFill>
              </a:rPr>
              <a:t>of Scaffolds</a:t>
            </a:r>
          </a:p>
        </p:txBody>
      </p:sp>
      <p:pic>
        <p:nvPicPr>
          <p:cNvPr id="161795" name="Picture 3"/>
          <p:cNvPicPr>
            <a:picLocks noChangeAspect="1" noChangeArrowheads="1"/>
          </p:cNvPicPr>
          <p:nvPr/>
        </p:nvPicPr>
        <p:blipFill>
          <a:blip r:embed="rId3" cstate="print"/>
          <a:srcRect l="4047" t="51636" r="35056" b="2570"/>
          <a:stretch>
            <a:fillRect/>
          </a:stretch>
        </p:blipFill>
        <p:spPr bwMode="auto">
          <a:xfrm>
            <a:off x="454529" y="1247859"/>
            <a:ext cx="3086100" cy="1236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5472" y="1228506"/>
            <a:ext cx="2722562" cy="1208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ctangle 29"/>
          <p:cNvSpPr/>
          <p:nvPr/>
        </p:nvSpPr>
        <p:spPr>
          <a:xfrm>
            <a:off x="2507217" y="1919195"/>
            <a:ext cx="15139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b="1" dirty="0" smtClean="0">
                <a:solidFill>
                  <a:schemeClr val="accent1"/>
                </a:solidFill>
              </a:rPr>
              <a:t>NCATS</a:t>
            </a:r>
          </a:p>
          <a:p>
            <a:pPr marL="171450" indent="-171450">
              <a:buClr>
                <a:schemeClr val="tx1"/>
              </a:buClr>
            </a:pPr>
            <a:r>
              <a:rPr lang="en-US" sz="1600" b="1" dirty="0" smtClean="0">
                <a:solidFill>
                  <a:schemeClr val="accent1"/>
                </a:solidFill>
              </a:rPr>
              <a:t>R-Group Tool</a:t>
            </a:r>
          </a:p>
        </p:txBody>
      </p:sp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2" cstate="print"/>
          <a:srcRect l="36746" t="29727" r="29328" b="53825"/>
          <a:stretch>
            <a:fillRect/>
          </a:stretch>
        </p:blipFill>
        <p:spPr bwMode="auto">
          <a:xfrm>
            <a:off x="7272673" y="3991692"/>
            <a:ext cx="1074811" cy="81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2" cstate="print"/>
          <a:srcRect l="2857" t="10796" r="64230" b="75860"/>
          <a:stretch>
            <a:fillRect/>
          </a:stretch>
        </p:blipFill>
        <p:spPr bwMode="auto">
          <a:xfrm>
            <a:off x="7708601" y="5418908"/>
            <a:ext cx="680469" cy="43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2" cstate="print"/>
          <a:srcRect l="11228" t="49278" r="74388" b="32515"/>
          <a:stretch>
            <a:fillRect/>
          </a:stretch>
        </p:blipFill>
        <p:spPr bwMode="auto">
          <a:xfrm>
            <a:off x="5585874" y="5150642"/>
            <a:ext cx="584549" cy="1162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2" cstate="print"/>
          <a:srcRect l="46904" t="8520" r="39200" b="73377"/>
          <a:stretch>
            <a:fillRect/>
          </a:stretch>
        </p:blipFill>
        <p:spPr bwMode="auto">
          <a:xfrm>
            <a:off x="6985591" y="5085316"/>
            <a:ext cx="563516" cy="115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1"/>
          <p:cNvPicPr>
            <a:picLocks noChangeAspect="1" noChangeArrowheads="1"/>
          </p:cNvPicPr>
          <p:nvPr/>
        </p:nvPicPr>
        <p:blipFill>
          <a:blip r:embed="rId2" cstate="print"/>
          <a:srcRect l="48854" t="49071" r="41638" b="32515"/>
          <a:stretch>
            <a:fillRect/>
          </a:stretch>
        </p:blipFill>
        <p:spPr bwMode="auto">
          <a:xfrm rot="13885841">
            <a:off x="6315739" y="3704613"/>
            <a:ext cx="414670" cy="1261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8461162" y="287526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61162" y="40484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461162" y="542708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2</a:t>
            </a:r>
          </a:p>
        </p:txBody>
      </p:sp>
      <p:cxnSp>
        <p:nvCxnSpPr>
          <p:cNvPr id="45" name="Straight Connector 44"/>
          <p:cNvCxnSpPr>
            <a:endCxn id="38" idx="2"/>
          </p:cNvCxnSpPr>
          <p:nvPr/>
        </p:nvCxnSpPr>
        <p:spPr>
          <a:xfrm flipH="1">
            <a:off x="7016319" y="3226149"/>
            <a:ext cx="490267" cy="716010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4" idx="0"/>
          </p:cNvCxnSpPr>
          <p:nvPr/>
        </p:nvCxnSpPr>
        <p:spPr>
          <a:xfrm>
            <a:off x="7517220" y="3215515"/>
            <a:ext cx="292859" cy="776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1"/>
            <a:endCxn id="36" idx="0"/>
          </p:cNvCxnSpPr>
          <p:nvPr/>
        </p:nvCxnSpPr>
        <p:spPr>
          <a:xfrm flipH="1">
            <a:off x="5878149" y="4497585"/>
            <a:ext cx="774190" cy="653057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38" idx="1"/>
            <a:endCxn id="37" idx="0"/>
          </p:cNvCxnSpPr>
          <p:nvPr/>
        </p:nvCxnSpPr>
        <p:spPr>
          <a:xfrm>
            <a:off x="6652339" y="4497585"/>
            <a:ext cx="615010" cy="587731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37" idx="0"/>
          </p:cNvCxnSpPr>
          <p:nvPr/>
        </p:nvCxnSpPr>
        <p:spPr>
          <a:xfrm flipH="1">
            <a:off x="7267349" y="4533954"/>
            <a:ext cx="579479" cy="551362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836195" y="4555219"/>
            <a:ext cx="404038" cy="839972"/>
          </a:xfrm>
          <a:prstGeom prst="line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233536" y="2440284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u="sng" dirty="0" smtClean="0">
                <a:solidFill>
                  <a:srgbClr val="7030A0"/>
                </a:solidFill>
              </a:rPr>
              <a:t>Rings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542742" y="1199094"/>
            <a:ext cx="1320799" cy="1084410"/>
            <a:chOff x="7100712" y="1365956"/>
            <a:chExt cx="1580444" cy="1347204"/>
          </a:xfrm>
        </p:grpSpPr>
        <p:sp>
          <p:nvSpPr>
            <p:cNvPr id="40" name="TextBox 39"/>
            <p:cNvSpPr txBox="1"/>
            <p:nvPr/>
          </p:nvSpPr>
          <p:spPr>
            <a:xfrm>
              <a:off x="7502673" y="1365956"/>
              <a:ext cx="854290" cy="3058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tx1">
                      <a:lumMod val="50000"/>
                    </a:schemeClr>
                  </a:solidFill>
                </a:rPr>
                <a:t>Molecule</a:t>
              </a:r>
            </a:p>
          </p:txBody>
        </p:sp>
        <p:cxnSp>
          <p:nvCxnSpPr>
            <p:cNvPr id="44" name="Straight Arrow Connector 43"/>
            <p:cNvCxnSpPr>
              <a:stCxn id="40" idx="2"/>
              <a:endCxn id="46" idx="0"/>
            </p:cNvCxnSpPr>
            <p:nvPr/>
          </p:nvCxnSpPr>
          <p:spPr>
            <a:xfrm flipH="1">
              <a:off x="7924801" y="1671846"/>
              <a:ext cx="5016" cy="2190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7394223" y="1890890"/>
              <a:ext cx="1061156" cy="30589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Scaffold(s)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>
              <a:off x="7910085" y="2145309"/>
              <a:ext cx="1" cy="2648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100712" y="2407270"/>
              <a:ext cx="1580444" cy="30589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Related Molecules</a:t>
              </a:r>
              <a:endParaRPr lang="en-US" sz="12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61793" name="Picture 1"/>
          <p:cNvPicPr>
            <a:picLocks noChangeAspect="1" noChangeArrowheads="1"/>
          </p:cNvPicPr>
          <p:nvPr/>
        </p:nvPicPr>
        <p:blipFill>
          <a:blip r:embed="rId5" cstate="print"/>
          <a:srcRect l="565" t="7462" r="816" b="9736"/>
          <a:stretch>
            <a:fillRect/>
          </a:stretch>
        </p:blipFill>
        <p:spPr bwMode="auto">
          <a:xfrm>
            <a:off x="485774" y="3223113"/>
            <a:ext cx="4476751" cy="2750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Oval 53"/>
          <p:cNvSpPr/>
          <p:nvPr/>
        </p:nvSpPr>
        <p:spPr>
          <a:xfrm rot="4602896">
            <a:off x="5549055" y="714257"/>
            <a:ext cx="816030" cy="1651554"/>
          </a:xfrm>
          <a:prstGeom prst="ellipse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 bwMode="auto">
          <a:xfrm>
            <a:off x="1409700" y="1247775"/>
            <a:ext cx="1095375" cy="628650"/>
          </a:xfrm>
          <a:prstGeom prst="rect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0975" algn="ctr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dirty="0" err="1" smtClean="0"/>
          </a:p>
        </p:txBody>
      </p:sp>
      <p:sp>
        <p:nvSpPr>
          <p:cNvPr id="57" name="Oval 56"/>
          <p:cNvSpPr/>
          <p:nvPr/>
        </p:nvSpPr>
        <p:spPr>
          <a:xfrm>
            <a:off x="5153223" y="1495425"/>
            <a:ext cx="490745" cy="469396"/>
          </a:xfrm>
          <a:prstGeom prst="ellipse">
            <a:avLst/>
          </a:prstGeom>
          <a:noFill/>
          <a:ln w="28575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 bwMode="auto">
          <a:xfrm>
            <a:off x="1409700" y="1876425"/>
            <a:ext cx="1095375" cy="628650"/>
          </a:xfrm>
          <a:prstGeom prst="rect">
            <a:avLst/>
          </a:prstGeom>
          <a:noFill/>
          <a:ln w="28575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0975" algn="ctr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dirty="0" err="1" smtClean="0"/>
          </a:p>
        </p:txBody>
      </p:sp>
      <p:sp>
        <p:nvSpPr>
          <p:cNvPr id="59" name="Oval 58"/>
          <p:cNvSpPr/>
          <p:nvPr/>
        </p:nvSpPr>
        <p:spPr>
          <a:xfrm rot="9488686">
            <a:off x="5123311" y="1310226"/>
            <a:ext cx="976499" cy="62784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 bwMode="auto">
          <a:xfrm>
            <a:off x="495301" y="3924300"/>
            <a:ext cx="762000" cy="647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80975" algn="ctr" fontAlgn="auto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dirty="0" err="1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30" grpId="0"/>
      <p:bldP spid="41" grpId="0"/>
      <p:bldP spid="42" grpId="0"/>
      <p:bldP spid="43" grpId="0"/>
      <p:bldP spid="76" grpId="0"/>
      <p:bldP spid="54" grpId="0" animBg="1"/>
      <p:bldP spid="54" grpId="1" animBg="1"/>
      <p:bldP spid="55" grpId="0" animBg="1"/>
      <p:bldP spid="55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Details: Integrating Clusters and Scaffold Generation Methods in a Single Spotfire Visualization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1967" y="1158132"/>
            <a:ext cx="3312763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chemeClr val="tx1"/>
              </a:buClr>
            </a:pPr>
            <a:r>
              <a:rPr lang="en-US" sz="1200" b="1" u="sng" dirty="0" smtClean="0"/>
              <a:t>Main Data Table: </a:t>
            </a:r>
            <a:r>
              <a:rPr lang="en-US" sz="1200" u="sng" dirty="0" smtClean="0"/>
              <a:t>ChemBLNTD_GSK</a:t>
            </a:r>
          </a:p>
          <a:p>
            <a:pPr marL="171450" indent="-171450" algn="ctr">
              <a:buClr>
                <a:schemeClr val="tx1"/>
              </a:buClr>
            </a:pPr>
            <a:r>
              <a:rPr lang="en-US" sz="1200" dirty="0" smtClean="0"/>
              <a:t>Compound ID, SMILES, Properties, Activities</a:t>
            </a:r>
          </a:p>
        </p:txBody>
      </p:sp>
      <p:cxnSp>
        <p:nvCxnSpPr>
          <p:cNvPr id="6" name="Straight Arrow Connector 5"/>
          <p:cNvCxnSpPr>
            <a:stCxn id="4" idx="2"/>
            <a:endCxn id="7" idx="0"/>
          </p:cNvCxnSpPr>
          <p:nvPr/>
        </p:nvCxnSpPr>
        <p:spPr>
          <a:xfrm>
            <a:off x="3888349" y="1619797"/>
            <a:ext cx="727272" cy="62098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 bwMode="auto">
          <a:xfrm>
            <a:off x="4053761" y="2240778"/>
            <a:ext cx="1123719" cy="468555"/>
          </a:xfrm>
          <a:prstGeom prst="rect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RG  </a:t>
            </a:r>
            <a:r>
              <a:rPr lang="en-US" sz="1200" b="1" kern="0" dirty="0" err="1" smtClean="0">
                <a:solidFill>
                  <a:srgbClr val="FFFFFF"/>
                </a:solidFill>
                <a:latin typeface="Arial"/>
              </a:rPr>
              <a:t>Decomp</a:t>
            </a:r>
            <a:endParaRPr lang="en-US" sz="1200" b="1" kern="0" dirty="0" smtClean="0">
              <a:solidFill>
                <a:srgbClr val="FFFFFF"/>
              </a:solidFill>
              <a:latin typeface="Arial"/>
            </a:endParaRPr>
          </a:p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(Copy)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68819" y="1886990"/>
            <a:ext cx="1953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Compound          ID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2460797" y="2250503"/>
            <a:ext cx="1024569" cy="470120"/>
          </a:xfrm>
          <a:prstGeom prst="rect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Frames (Copy)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894364" y="2248937"/>
            <a:ext cx="914400" cy="471685"/>
          </a:xfrm>
          <a:prstGeom prst="rect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Clusters (Copy)</a:t>
            </a:r>
          </a:p>
        </p:txBody>
      </p:sp>
      <p:cxnSp>
        <p:nvCxnSpPr>
          <p:cNvPr id="22" name="Straight Arrow Connector 21"/>
          <p:cNvCxnSpPr>
            <a:stCxn id="4" idx="2"/>
            <a:endCxn id="15" idx="0"/>
          </p:cNvCxnSpPr>
          <p:nvPr/>
        </p:nvCxnSpPr>
        <p:spPr>
          <a:xfrm flipH="1">
            <a:off x="2973082" y="1619797"/>
            <a:ext cx="915267" cy="63070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2"/>
            <a:endCxn id="21" idx="0"/>
          </p:cNvCxnSpPr>
          <p:nvPr/>
        </p:nvCxnSpPr>
        <p:spPr>
          <a:xfrm flipH="1">
            <a:off x="1351564" y="1619797"/>
            <a:ext cx="2536785" cy="6291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 bwMode="auto">
          <a:xfrm>
            <a:off x="3971334" y="3285825"/>
            <a:ext cx="1277957" cy="1161997"/>
          </a:xfrm>
          <a:prstGeom prst="rect">
            <a:avLst/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Properties &amp; activities aggregated by scaffold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2366544" y="3355763"/>
            <a:ext cx="1174043" cy="1009862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Framework ID,</a:t>
            </a:r>
          </a:p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FW SMILES,</a:t>
            </a:r>
          </a:p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Cpd IDs</a:t>
            </a:r>
          </a:p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(Original)</a:t>
            </a:r>
          </a:p>
        </p:txBody>
      </p:sp>
      <p:sp>
        <p:nvSpPr>
          <p:cNvPr id="47" name="Rectangle 46"/>
          <p:cNvSpPr/>
          <p:nvPr/>
        </p:nvSpPr>
        <p:spPr bwMode="auto">
          <a:xfrm>
            <a:off x="776442" y="3343160"/>
            <a:ext cx="1145753" cy="1030065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Cluster ID, Cluster Size, Cpd IDs</a:t>
            </a:r>
          </a:p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(Original)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3881565" y="4933537"/>
            <a:ext cx="1442909" cy="848137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Scaffold info: </a:t>
            </a:r>
          </a:p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IDs, SMILES</a:t>
            </a:r>
            <a:br>
              <a:rPr lang="en-US" sz="1200" b="1" kern="0" dirty="0" smtClean="0">
                <a:solidFill>
                  <a:srgbClr val="FFFFFF"/>
                </a:solidFill>
                <a:latin typeface="Arial"/>
              </a:rPr>
            </a:br>
            <a:r>
              <a:rPr lang="en-US" sz="1200" b="1" kern="0" dirty="0" err="1" smtClean="0">
                <a:solidFill>
                  <a:srgbClr val="FFFFFF"/>
                </a:solidFill>
                <a:latin typeface="Arial"/>
              </a:rPr>
              <a:t>Cpd</a:t>
            </a: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 Info: IDs, SMILES, Properties</a:t>
            </a:r>
          </a:p>
        </p:txBody>
      </p:sp>
      <p:cxnSp>
        <p:nvCxnSpPr>
          <p:cNvPr id="55" name="Straight Arrow Connector 54"/>
          <p:cNvCxnSpPr>
            <a:stCxn id="7" idx="2"/>
            <a:endCxn id="45" idx="0"/>
          </p:cNvCxnSpPr>
          <p:nvPr/>
        </p:nvCxnSpPr>
        <p:spPr>
          <a:xfrm flipH="1">
            <a:off x="4610313" y="2709333"/>
            <a:ext cx="5308" cy="57649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5" idx="2"/>
            <a:endCxn id="46" idx="0"/>
          </p:cNvCxnSpPr>
          <p:nvPr/>
        </p:nvCxnSpPr>
        <p:spPr>
          <a:xfrm flipH="1">
            <a:off x="2953566" y="2720623"/>
            <a:ext cx="19516" cy="63514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1" idx="2"/>
            <a:endCxn id="47" idx="0"/>
          </p:cNvCxnSpPr>
          <p:nvPr/>
        </p:nvCxnSpPr>
        <p:spPr>
          <a:xfrm flipH="1">
            <a:off x="1349319" y="2720622"/>
            <a:ext cx="2245" cy="6225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20238" y="2767247"/>
            <a:ext cx="101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Cluster ID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i="1" dirty="0" smtClean="0"/>
              <a:t>(one)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069269" y="2723064"/>
            <a:ext cx="965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Framework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 ID </a:t>
            </a:r>
            <a:r>
              <a:rPr lang="en-US" sz="1200" i="1" dirty="0" smtClean="0"/>
              <a:t>(many)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749028" y="2756756"/>
            <a:ext cx="1169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 ID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 </a:t>
            </a:r>
            <a:r>
              <a:rPr lang="en-US" sz="1200" i="1" dirty="0" smtClean="0"/>
              <a:t>(many)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4703344" y="4436533"/>
            <a:ext cx="0" cy="50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771372" y="4458363"/>
            <a:ext cx="101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  ID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 (many)</a:t>
            </a:r>
          </a:p>
        </p:txBody>
      </p:sp>
      <p:sp>
        <p:nvSpPr>
          <p:cNvPr id="79" name="Rectangle 78"/>
          <p:cNvSpPr/>
          <p:nvPr/>
        </p:nvSpPr>
        <p:spPr bwMode="auto">
          <a:xfrm>
            <a:off x="5609205" y="2235135"/>
            <a:ext cx="1480656" cy="485488"/>
          </a:xfrm>
          <a:prstGeom prst="rect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Top-Level Scaffolds</a:t>
            </a:r>
          </a:p>
          <a:p>
            <a:pPr indent="-180975" algn="ctr" eaLnBrk="0" hangingPunct="0"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(Copy)</a:t>
            </a:r>
          </a:p>
        </p:txBody>
      </p:sp>
      <p:sp>
        <p:nvSpPr>
          <p:cNvPr id="89" name="Rectangle 88"/>
          <p:cNvSpPr/>
          <p:nvPr/>
        </p:nvSpPr>
        <p:spPr bwMode="auto">
          <a:xfrm>
            <a:off x="5787674" y="3359043"/>
            <a:ext cx="1123719" cy="369332"/>
          </a:xfrm>
          <a:prstGeom prst="rect">
            <a:avLst/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indent="-180975" algn="ctr" eaLnBrk="0" hangingPunct="0">
              <a:spcBef>
                <a:spcPts val="1200"/>
              </a:spcBef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scaffold </a:t>
            </a:r>
            <a:r>
              <a:rPr lang="en-US" sz="1200" b="1" kern="0" dirty="0" smtClean="0">
                <a:solidFill>
                  <a:srgbClr val="FFFFFF"/>
                </a:solidFill>
                <a:latin typeface="Arial"/>
                <a:sym typeface="Wingdings" pitchFamily="2" charset="2"/>
              </a:rPr>
              <a:t> </a:t>
            </a:r>
            <a:r>
              <a:rPr lang="en-US" sz="1200" b="1" kern="0" dirty="0" err="1" smtClean="0">
                <a:solidFill>
                  <a:srgbClr val="FFFFFF"/>
                </a:solidFill>
                <a:latin typeface="Arial"/>
                <a:sym typeface="Wingdings" pitchFamily="2" charset="2"/>
              </a:rPr>
              <a:t>subscaffold</a:t>
            </a:r>
            <a:endParaRPr lang="en-US" sz="1200" b="1" kern="0" dirty="0" smtClean="0">
              <a:solidFill>
                <a:srgbClr val="FFFFFF"/>
              </a:solidFill>
              <a:latin typeface="Arial"/>
              <a:sym typeface="Wingdings" pitchFamily="2" charset="2"/>
            </a:endParaRPr>
          </a:p>
        </p:txBody>
      </p:sp>
      <p:sp>
        <p:nvSpPr>
          <p:cNvPr id="93" name="Rectangle 92"/>
          <p:cNvSpPr/>
          <p:nvPr/>
        </p:nvSpPr>
        <p:spPr bwMode="auto">
          <a:xfrm>
            <a:off x="5666320" y="5302226"/>
            <a:ext cx="1366427" cy="597831"/>
          </a:xfrm>
          <a:prstGeom prst="rect">
            <a:avLst/>
          </a:prstGeom>
          <a:solidFill>
            <a:srgbClr val="00B0F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Compound Exemplars from Top-Level Scaffold </a:t>
            </a:r>
          </a:p>
        </p:txBody>
      </p:sp>
      <p:cxnSp>
        <p:nvCxnSpPr>
          <p:cNvPr id="94" name="Straight Arrow Connector 93"/>
          <p:cNvCxnSpPr>
            <a:stCxn id="79" idx="2"/>
            <a:endCxn id="89" idx="0"/>
          </p:cNvCxnSpPr>
          <p:nvPr/>
        </p:nvCxnSpPr>
        <p:spPr>
          <a:xfrm>
            <a:off x="6349533" y="2720623"/>
            <a:ext cx="1" cy="6384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5629034" y="2753317"/>
            <a:ext cx="1467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ID </a:t>
            </a:r>
            <a:r>
              <a:rPr lang="en-US" sz="1200" i="1" dirty="0" smtClean="0"/>
              <a:t>(one)</a:t>
            </a:r>
          </a:p>
        </p:txBody>
      </p:sp>
      <p:cxnSp>
        <p:nvCxnSpPr>
          <p:cNvPr id="105" name="Straight Arrow Connector 104"/>
          <p:cNvCxnSpPr>
            <a:stCxn id="89" idx="2"/>
            <a:endCxn id="70" idx="0"/>
          </p:cNvCxnSpPr>
          <p:nvPr/>
        </p:nvCxnSpPr>
        <p:spPr>
          <a:xfrm>
            <a:off x="6349534" y="3728375"/>
            <a:ext cx="0" cy="7009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484747" y="3866331"/>
            <a:ext cx="973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 ID        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i="1" dirty="0" smtClean="0"/>
              <a:t>(many)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6365401" y="4796139"/>
            <a:ext cx="5644" cy="5003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501681" y="4819184"/>
            <a:ext cx="994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 ID        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    </a:t>
            </a:r>
            <a:r>
              <a:rPr lang="en-US" sz="1200" i="1" dirty="0" smtClean="0"/>
              <a:t>(many)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51" name="Straight Arrow Connector 50"/>
          <p:cNvCxnSpPr>
            <a:stCxn id="4" idx="2"/>
            <a:endCxn id="79" idx="0"/>
          </p:cNvCxnSpPr>
          <p:nvPr/>
        </p:nvCxnSpPr>
        <p:spPr>
          <a:xfrm>
            <a:off x="3888349" y="1619797"/>
            <a:ext cx="2461184" cy="61533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 bwMode="auto">
          <a:xfrm>
            <a:off x="5787674" y="4429285"/>
            <a:ext cx="1123719" cy="369332"/>
          </a:xfrm>
          <a:prstGeom prst="rect">
            <a:avLst/>
          </a:prstGeom>
          <a:solidFill>
            <a:srgbClr val="7030A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indent="-180975" algn="ctr" eaLnBrk="0" hangingPunct="0">
              <a:spcBef>
                <a:spcPts val="1200"/>
              </a:spcBef>
              <a:buClr>
                <a:schemeClr val="bg1"/>
              </a:buClr>
            </a:pPr>
            <a:r>
              <a:rPr lang="en-US" sz="1200" b="1" kern="0" dirty="0" err="1" smtClean="0">
                <a:solidFill>
                  <a:srgbClr val="FFFFFF"/>
                </a:solidFill>
                <a:latin typeface="Arial"/>
              </a:rPr>
              <a:t>subscaffold</a:t>
            </a:r>
            <a:r>
              <a:rPr lang="en-US" sz="1200" b="1" kern="0" dirty="0" smtClean="0">
                <a:solidFill>
                  <a:srgbClr val="FFFFFF"/>
                </a:solidFill>
                <a:latin typeface="Arial"/>
              </a:rPr>
              <a:t> </a:t>
            </a:r>
            <a:br>
              <a:rPr lang="en-US" sz="1200" b="1" kern="0" dirty="0" smtClean="0">
                <a:solidFill>
                  <a:srgbClr val="FFFFFF"/>
                </a:solidFill>
                <a:latin typeface="Arial"/>
              </a:rPr>
            </a:br>
            <a:r>
              <a:rPr lang="en-US" sz="1200" b="1" kern="0" dirty="0" smtClean="0">
                <a:solidFill>
                  <a:srgbClr val="FFFFFF"/>
                </a:solidFill>
                <a:latin typeface="Arial"/>
                <a:sym typeface="Wingdings" pitchFamily="2" charset="2"/>
              </a:rPr>
              <a:t> scaffold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6842661" y="3298001"/>
            <a:ext cx="573433" cy="459178"/>
            <a:chOff x="7337961" y="3212276"/>
            <a:chExt cx="573433" cy="459178"/>
          </a:xfrm>
        </p:grpSpPr>
        <p:sp>
          <p:nvSpPr>
            <p:cNvPr id="59" name="Circular Arrow 58"/>
            <p:cNvSpPr/>
            <p:nvPr/>
          </p:nvSpPr>
          <p:spPr bwMode="auto">
            <a:xfrm flipV="1">
              <a:off x="7337961" y="3212276"/>
              <a:ext cx="391886" cy="459178"/>
            </a:xfrm>
            <a:prstGeom prst="circularArrow">
              <a:avLst>
                <a:gd name="adj1" fmla="val 14201"/>
                <a:gd name="adj2" fmla="val 2041594"/>
                <a:gd name="adj3" fmla="val 6446987"/>
                <a:gd name="adj4" fmla="val 14073003"/>
                <a:gd name="adj5" fmla="val 18304"/>
              </a:avLst>
            </a:prstGeom>
            <a:solidFill>
              <a:srgbClr val="9F5FCF"/>
            </a:solidFill>
            <a:ln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41768" y="3295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/>
                <a:t>n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848970" y="4368882"/>
            <a:ext cx="573433" cy="459178"/>
            <a:chOff x="7337961" y="3212276"/>
            <a:chExt cx="573433" cy="459178"/>
          </a:xfrm>
        </p:grpSpPr>
        <p:sp>
          <p:nvSpPr>
            <p:cNvPr id="64" name="Circular Arrow 63"/>
            <p:cNvSpPr/>
            <p:nvPr/>
          </p:nvSpPr>
          <p:spPr bwMode="auto">
            <a:xfrm flipV="1">
              <a:off x="7337961" y="3212276"/>
              <a:ext cx="391886" cy="459178"/>
            </a:xfrm>
            <a:prstGeom prst="circularArrow">
              <a:avLst>
                <a:gd name="adj1" fmla="val 14201"/>
                <a:gd name="adj2" fmla="val 2041594"/>
                <a:gd name="adj3" fmla="val 6446987"/>
                <a:gd name="adj4" fmla="val 14073003"/>
                <a:gd name="adj5" fmla="val 18304"/>
              </a:avLst>
            </a:prstGeom>
            <a:solidFill>
              <a:srgbClr val="9F5FCF"/>
            </a:solidFill>
            <a:ln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641768" y="329540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/>
                <a:t>n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800475" y="5829300"/>
            <a:ext cx="1695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</a:rPr>
              <a:t>NCATS R-Group tool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81250" y="4362450"/>
            <a:ext cx="1695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</a:rPr>
              <a:t>Data-Driven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</a:rPr>
              <a:t>Frameworks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52475" y="4381500"/>
            <a:ext cx="1162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</a:rPr>
              <a:t>Clustering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619750" y="5886450"/>
            <a:ext cx="1514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>
                <a:solidFill>
                  <a:srgbClr val="0070C0"/>
                </a:solidFill>
              </a:rPr>
              <a:t>Scaffold Network Generator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7542742" y="1199094"/>
            <a:ext cx="1320799" cy="1084410"/>
            <a:chOff x="7100712" y="1365956"/>
            <a:chExt cx="1580444" cy="1347204"/>
          </a:xfrm>
        </p:grpSpPr>
        <p:sp>
          <p:nvSpPr>
            <p:cNvPr id="73" name="TextBox 72"/>
            <p:cNvSpPr txBox="1"/>
            <p:nvPr/>
          </p:nvSpPr>
          <p:spPr>
            <a:xfrm>
              <a:off x="7502673" y="1365956"/>
              <a:ext cx="854290" cy="3058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tx1">
                      <a:lumMod val="50000"/>
                    </a:schemeClr>
                  </a:solidFill>
                </a:rPr>
                <a:t>Molecule</a:t>
              </a:r>
            </a:p>
          </p:txBody>
        </p:sp>
        <p:cxnSp>
          <p:nvCxnSpPr>
            <p:cNvPr id="75" name="Straight Arrow Connector 74"/>
            <p:cNvCxnSpPr>
              <a:stCxn id="73" idx="2"/>
              <a:endCxn id="76" idx="0"/>
            </p:cNvCxnSpPr>
            <p:nvPr/>
          </p:nvCxnSpPr>
          <p:spPr>
            <a:xfrm flipH="1">
              <a:off x="7924801" y="1671846"/>
              <a:ext cx="5016" cy="2190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7394223" y="1890890"/>
              <a:ext cx="1061156" cy="30589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Scaffold(s)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 flipH="1">
              <a:off x="7910085" y="2145309"/>
              <a:ext cx="1" cy="2648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7100712" y="2407270"/>
              <a:ext cx="1580444" cy="30589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Related Molecules</a:t>
              </a:r>
              <a:endParaRPr lang="en-US" sz="12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159746" name="Picture 2" descr="http://2.bp.blogspot.com/-vprKaWHP9Z8/TVVcF8MlncI/AAAAAAAAAzo/H4tO9_z1_r8/s1600/devil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784" y="4619310"/>
            <a:ext cx="1003374" cy="16742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0121 -0.73148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3000" fill="hold"/>
                                        <p:tgtEl>
                                          <p:spTgt spid="15974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000"/>
                            </p:stCondLst>
                            <p:childTnLst>
                              <p:par>
                                <p:cTn id="1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0"/>
                            </p:stCondLst>
                            <p:childTnLst>
                              <p:par>
                                <p:cTn id="1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5" grpId="0" animBg="1"/>
      <p:bldP spid="21" grpId="0" animBg="1"/>
      <p:bldP spid="45" grpId="0" animBg="1"/>
      <p:bldP spid="46" grpId="0" animBg="1"/>
      <p:bldP spid="47" grpId="0" animBg="1"/>
      <p:bldP spid="54" grpId="0" animBg="1"/>
      <p:bldP spid="74" grpId="0"/>
      <p:bldP spid="98" grpId="0"/>
      <p:bldP spid="99" grpId="0"/>
      <p:bldP spid="101" grpId="0"/>
      <p:bldP spid="79" grpId="0" animBg="1"/>
      <p:bldP spid="89" grpId="0" animBg="1"/>
      <p:bldP spid="93" grpId="0" animBg="1"/>
      <p:bldP spid="95" grpId="0"/>
      <p:bldP spid="106" grpId="0"/>
      <p:bldP spid="111" grpId="0"/>
      <p:bldP spid="70" grpId="0" animBg="1"/>
      <p:bldP spid="48" grpId="0"/>
      <p:bldP spid="49" grpId="0"/>
      <p:bldP spid="50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4662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Introduction: 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Merging disparate screening output</a:t>
            </a: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Methods – Scaffold Analytics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Limitations of Clustering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Walking between Scaffolds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Scaffold Generation Methods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Results – Linking series across datasets </a:t>
            </a:r>
          </a:p>
          <a:p>
            <a:pPr lvl="1"/>
            <a:r>
              <a:rPr lang="en-US" sz="2400" dirty="0" smtClean="0"/>
              <a:t>Hit prioritization &amp; Scaffold Hopping (TCAMS)</a:t>
            </a:r>
          </a:p>
          <a:p>
            <a:pPr lvl="1"/>
            <a:r>
              <a:rPr lang="en-US" sz="2400" dirty="0" smtClean="0"/>
              <a:t>Dataset Integration &amp; Scaffold Progression (Kinase X)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Hit Prioritization via Clustering: </a:t>
            </a:r>
            <a:br>
              <a:rPr lang="en-US" dirty="0" smtClean="0">
                <a:sym typeface="Wingdings" pitchFamily="2" charset="2"/>
              </a:rPr>
            </a:br>
            <a:r>
              <a:rPr lang="en-US" dirty="0" smtClean="0">
                <a:sym typeface="Wingdings" pitchFamily="2" charset="2"/>
              </a:rPr>
              <a:t>Exploration within Pre-determined Groups Only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8175" y="1133843"/>
            <a:ext cx="8414246" cy="46657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000" dirty="0" smtClean="0">
                <a:sym typeface="Wingdings" pitchFamily="2" charset="2"/>
              </a:rPr>
              <a:t>~2000 complete linkage clusters in TCAMS set</a:t>
            </a:r>
          </a:p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000" dirty="0" smtClean="0">
                <a:sym typeface="Wingdings" pitchFamily="2" charset="2"/>
              </a:rPr>
              <a:t>Initial clustering limits neighbors you can discover   </a:t>
            </a:r>
          </a:p>
          <a:p>
            <a:pPr marL="270000" indent="-270000">
              <a:spcAft>
                <a:spcPts val="600"/>
              </a:spcAft>
              <a:buClr>
                <a:schemeClr val="tx1"/>
              </a:buClr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2609850" y="3201208"/>
            <a:ext cx="1247775" cy="259622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9956" y="2472266"/>
            <a:ext cx="8432800" cy="3826933"/>
          </a:xfrm>
          <a:prstGeom prst="roundRect">
            <a:avLst>
              <a:gd name="adj" fmla="val 8925"/>
            </a:avLst>
          </a:prstGeom>
          <a:noFill/>
          <a:ln w="28575">
            <a:solidFill>
              <a:srgbClr val="00B0F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83298" name="Picture 2" descr="https://footsoldiers4christ.files.wordpress.com/2012/05/4976494944_29f8defb4a_b1.jpg"/>
          <p:cNvPicPr>
            <a:picLocks noChangeAspect="1" noChangeArrowheads="1"/>
          </p:cNvPicPr>
          <p:nvPr/>
        </p:nvPicPr>
        <p:blipFill>
          <a:blip r:embed="rId2" cstate="print"/>
          <a:srcRect b="19796"/>
          <a:stretch>
            <a:fillRect/>
          </a:stretch>
        </p:blipFill>
        <p:spPr bwMode="auto">
          <a:xfrm>
            <a:off x="6415834" y="1117185"/>
            <a:ext cx="2106593" cy="1315213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82542" y="5997737"/>
            <a:ext cx="26035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050" dirty="0" smtClean="0"/>
              <a:t>Percent </a:t>
            </a:r>
            <a:r>
              <a:rPr lang="en-US" sz="1050" dirty="0" err="1" smtClean="0"/>
              <a:t>inh</a:t>
            </a:r>
            <a:r>
              <a:rPr lang="en-US" sz="1050" dirty="0" smtClean="0"/>
              <a:t>. in  DD2 (PF resistant strain)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285330" y="4292915"/>
            <a:ext cx="428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IFI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443" y="2452410"/>
            <a:ext cx="22686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accent1"/>
                </a:solidFill>
              </a:rPr>
              <a:t>Query molecules (scatter plot)</a:t>
            </a:r>
          </a:p>
        </p:txBody>
      </p:sp>
      <p:pic>
        <p:nvPicPr>
          <p:cNvPr id="183300" name="Picture 4"/>
          <p:cNvPicPr>
            <a:picLocks noChangeAspect="1" noChangeArrowheads="1"/>
          </p:cNvPicPr>
          <p:nvPr/>
        </p:nvPicPr>
        <p:blipFill>
          <a:blip r:embed="rId3" cstate="print"/>
          <a:srcRect l="30114" t="18985" r="26616" b="53104"/>
          <a:stretch>
            <a:fillRect/>
          </a:stretch>
        </p:blipFill>
        <p:spPr bwMode="auto">
          <a:xfrm>
            <a:off x="4188182" y="2496932"/>
            <a:ext cx="4233332" cy="173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3" cstate="print"/>
          <a:srcRect l="30114" t="53882" r="26616" b="19102"/>
          <a:stretch>
            <a:fillRect/>
          </a:stretch>
        </p:blipFill>
        <p:spPr bwMode="auto">
          <a:xfrm>
            <a:off x="4182536" y="4233325"/>
            <a:ext cx="4233332" cy="168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 cstate="print"/>
          <a:srcRect l="30114" t="88557" r="26616" b="8581"/>
          <a:stretch>
            <a:fillRect/>
          </a:stretch>
        </p:blipFill>
        <p:spPr bwMode="auto">
          <a:xfrm>
            <a:off x="4340582" y="5892785"/>
            <a:ext cx="4233332" cy="19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5000979" y="6062133"/>
            <a:ext cx="2284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pXC50 in 3D7 (PF susceptible strain)</a:t>
            </a:r>
          </a:p>
        </p:txBody>
      </p:sp>
      <p:sp>
        <p:nvSpPr>
          <p:cNvPr id="29" name="TextBox 28"/>
          <p:cNvSpPr txBox="1"/>
          <p:nvPr/>
        </p:nvSpPr>
        <p:spPr>
          <a:xfrm rot="16200000">
            <a:off x="3558973" y="4363155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# aromatic rings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60769" name="Picture 1"/>
          <p:cNvPicPr>
            <a:picLocks noChangeAspect="1" noChangeArrowheads="1"/>
          </p:cNvPicPr>
          <p:nvPr/>
        </p:nvPicPr>
        <p:blipFill>
          <a:blip r:embed="rId4" cstate="print"/>
          <a:srcRect l="30813" t="40465" r="57500" b="18023"/>
          <a:stretch>
            <a:fillRect/>
          </a:stretch>
        </p:blipFill>
        <p:spPr bwMode="auto">
          <a:xfrm>
            <a:off x="695325" y="2701637"/>
            <a:ext cx="1743075" cy="332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Oval 32"/>
          <p:cNvSpPr/>
          <p:nvPr/>
        </p:nvSpPr>
        <p:spPr bwMode="auto">
          <a:xfrm>
            <a:off x="813929" y="2815768"/>
            <a:ext cx="282784" cy="282784"/>
          </a:xfrm>
          <a:prstGeom prst="ellipse">
            <a:avLst/>
          </a:prstGeom>
          <a:noFill/>
          <a:ln w="19050">
            <a:solidFill>
              <a:srgbClr val="00B0F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794879" y="4482643"/>
            <a:ext cx="282784" cy="282784"/>
          </a:xfrm>
          <a:prstGeom prst="ellipse">
            <a:avLst/>
          </a:prstGeom>
          <a:noFill/>
          <a:ln w="19050">
            <a:solidFill>
              <a:srgbClr val="00B0F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ight Arrow 36"/>
          <p:cNvSpPr/>
          <p:nvPr/>
        </p:nvSpPr>
        <p:spPr bwMode="auto">
          <a:xfrm>
            <a:off x="2657475" y="4772833"/>
            <a:ext cx="1209675" cy="259622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40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5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cxnSp>
        <p:nvCxnSpPr>
          <p:cNvPr id="42" name="Straight Arrow Connector 41"/>
          <p:cNvCxnSpPr>
            <a:endCxn id="37" idx="0"/>
          </p:cNvCxnSpPr>
          <p:nvPr/>
        </p:nvCxnSpPr>
        <p:spPr>
          <a:xfrm>
            <a:off x="2652246" y="3455123"/>
            <a:ext cx="1085093" cy="1317710"/>
          </a:xfrm>
          <a:prstGeom prst="straightConnector1">
            <a:avLst/>
          </a:prstGeom>
          <a:ln w="76200">
            <a:solidFill>
              <a:schemeClr val="bg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&quot;No&quot; Symbol 42"/>
          <p:cNvSpPr/>
          <p:nvPr/>
        </p:nvSpPr>
        <p:spPr bwMode="auto">
          <a:xfrm>
            <a:off x="2819049" y="3729134"/>
            <a:ext cx="732533" cy="657336"/>
          </a:xfrm>
          <a:prstGeom prst="noSmoking">
            <a:avLst/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12" idx="1"/>
            <a:endCxn id="18" idx="0"/>
          </p:cNvCxnSpPr>
          <p:nvPr/>
        </p:nvCxnSpPr>
        <p:spPr>
          <a:xfrm>
            <a:off x="3886536" y="3355400"/>
            <a:ext cx="987649" cy="1283256"/>
          </a:xfrm>
          <a:prstGeom prst="straightConnector1">
            <a:avLst/>
          </a:prstGeom>
          <a:ln w="76200">
            <a:solidFill>
              <a:schemeClr val="bg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338554"/>
          </a:xfrm>
        </p:spPr>
        <p:txBody>
          <a:bodyPr/>
          <a:lstStyle/>
          <a:p>
            <a:r>
              <a:rPr lang="en-US" dirty="0" smtClean="0"/>
              <a:t>Hit Prioritization via Frameworks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31225" y="1188927"/>
            <a:ext cx="8414246" cy="50630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000" dirty="0" smtClean="0">
                <a:sym typeface="Wingdings" pitchFamily="2" charset="2"/>
              </a:rPr>
              <a:t>80k GSK frameworks, 7.5k RECAP fragments in TCAMS set</a:t>
            </a:r>
          </a:p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000" dirty="0" smtClean="0">
                <a:sym typeface="Wingdings" pitchFamily="2" charset="2"/>
              </a:rPr>
              <a:t>Issues identified: </a:t>
            </a: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dirty="0" smtClean="0">
                <a:sym typeface="Wingdings" pitchFamily="2" charset="2"/>
              </a:rPr>
              <a:t>Many equivalent and redundant frameworks </a:t>
            </a: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dirty="0" smtClean="0">
                <a:sym typeface="Wingdings" pitchFamily="2" charset="2"/>
              </a:rPr>
              <a:t>Tautomers not unified by current code   </a:t>
            </a: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endParaRPr lang="en-US" dirty="0" smtClean="0">
              <a:sym typeface="Wingdings" pitchFamily="2" charset="2"/>
            </a:endParaRP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</a:pPr>
            <a:endParaRPr lang="en-US" dirty="0" smtClean="0">
              <a:sym typeface="Wingdings" pitchFamily="2" charset="2"/>
            </a:endParaRPr>
          </a:p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000" dirty="0" smtClean="0">
                <a:sym typeface="Wingdings" pitchFamily="2" charset="2"/>
              </a:rPr>
              <a:t>Score of a framework = Average activity of molecules containing it </a:t>
            </a: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dirty="0" smtClean="0">
                <a:sym typeface="Wingdings" pitchFamily="2" charset="2"/>
              </a:rPr>
              <a:t>low-scoring frameworks can be filtered out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28773" t="77265" r="64664" b="14532"/>
          <a:stretch>
            <a:fillRect/>
          </a:stretch>
        </p:blipFill>
        <p:spPr bwMode="auto">
          <a:xfrm>
            <a:off x="5208569" y="2761941"/>
            <a:ext cx="11239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ight Arrow 11"/>
          <p:cNvSpPr/>
          <p:nvPr/>
        </p:nvSpPr>
        <p:spPr bwMode="auto">
          <a:xfrm>
            <a:off x="3886536" y="3238481"/>
            <a:ext cx="1133143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2055" y="2920023"/>
            <a:ext cx="2505075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6180" y="4348773"/>
            <a:ext cx="23733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ight Arrow 17"/>
          <p:cNvSpPr/>
          <p:nvPr/>
        </p:nvSpPr>
        <p:spPr bwMode="auto">
          <a:xfrm>
            <a:off x="3857961" y="4638656"/>
            <a:ext cx="1133143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9745" name="Picture 1"/>
          <p:cNvPicPr>
            <a:picLocks noChangeAspect="1" noChangeArrowheads="1"/>
          </p:cNvPicPr>
          <p:nvPr/>
        </p:nvPicPr>
        <p:blipFill>
          <a:blip r:embed="rId5" cstate="print"/>
          <a:srcRect l="41617" t="22903" r="42562" b="61917"/>
          <a:stretch>
            <a:fillRect/>
          </a:stretch>
        </p:blipFill>
        <p:spPr bwMode="auto">
          <a:xfrm>
            <a:off x="5285688" y="4163035"/>
            <a:ext cx="1276350" cy="108585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21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6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sp>
        <p:nvSpPr>
          <p:cNvPr id="24" name="&quot;No&quot; Symbol 23"/>
          <p:cNvSpPr/>
          <p:nvPr/>
        </p:nvSpPr>
        <p:spPr bwMode="auto">
          <a:xfrm>
            <a:off x="3987079" y="3655915"/>
            <a:ext cx="903383" cy="760164"/>
          </a:xfrm>
          <a:prstGeom prst="noSmoking">
            <a:avLst/>
          </a:prstGeom>
          <a:solidFill>
            <a:srgbClr val="FF000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7" name="Straight Arrow Connector 26"/>
          <p:cNvCxnSpPr>
            <a:stCxn id="18" idx="1"/>
            <a:endCxn id="12" idx="2"/>
          </p:cNvCxnSpPr>
          <p:nvPr/>
        </p:nvCxnSpPr>
        <p:spPr>
          <a:xfrm flipV="1">
            <a:off x="3857961" y="3472319"/>
            <a:ext cx="1044799" cy="1283256"/>
          </a:xfrm>
          <a:prstGeom prst="straightConnector1">
            <a:avLst/>
          </a:prstGeom>
          <a:ln w="76200">
            <a:solidFill>
              <a:schemeClr val="bg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 cstate="print"/>
          <a:srcRect l="59493" t="59505" r="33911" b="32387"/>
          <a:stretch>
            <a:fillRect/>
          </a:stretch>
        </p:blipFill>
        <p:spPr bwMode="auto">
          <a:xfrm>
            <a:off x="7600598" y="2774561"/>
            <a:ext cx="1123720" cy="110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 l="46194" t="77298" r="47300" b="14456"/>
          <a:stretch>
            <a:fillRect/>
          </a:stretch>
        </p:blipFill>
        <p:spPr bwMode="auto">
          <a:xfrm>
            <a:off x="6410776" y="2752528"/>
            <a:ext cx="1108326" cy="112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2"/>
          <p:cNvPicPr>
            <a:picLocks noChangeAspect="1" noChangeArrowheads="1"/>
          </p:cNvPicPr>
          <p:nvPr/>
        </p:nvPicPr>
        <p:blipFill>
          <a:blip r:embed="rId2" cstate="print"/>
          <a:srcRect l="4453" t="3815" r="14861" b="3088"/>
          <a:stretch>
            <a:fillRect/>
          </a:stretch>
        </p:blipFill>
        <p:spPr bwMode="auto">
          <a:xfrm>
            <a:off x="400050" y="1809751"/>
            <a:ext cx="6041171" cy="4295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Spotfire Visualization of Framework Overlaps:</a:t>
            </a:r>
            <a:br>
              <a:rPr lang="en-US" dirty="0" smtClean="0"/>
            </a:br>
            <a:r>
              <a:rPr lang="en-US" dirty="0" smtClean="0"/>
              <a:t>Help Identify SAR Trends and Prioritize Hits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688681" y="1750162"/>
            <a:ext cx="1768769" cy="3145687"/>
          </a:xfrm>
          <a:prstGeom prst="ellipse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92327" y="2806780"/>
            <a:ext cx="1010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70C0"/>
                </a:solidFill>
              </a:rPr>
              <a:t>Frame-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70C0"/>
                </a:solidFill>
              </a:rPr>
              <a:t>work not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70C0"/>
                </a:solidFill>
              </a:rPr>
              <a:t>active</a:t>
            </a:r>
          </a:p>
        </p:txBody>
      </p:sp>
      <p:sp>
        <p:nvSpPr>
          <p:cNvPr id="10" name="Oval 9"/>
          <p:cNvSpPr/>
          <p:nvPr/>
        </p:nvSpPr>
        <p:spPr bwMode="auto">
          <a:xfrm rot="19814688">
            <a:off x="4491216" y="1094142"/>
            <a:ext cx="873005" cy="582440"/>
          </a:xfrm>
          <a:prstGeom prst="ellipse">
            <a:avLst/>
          </a:prstGeom>
          <a:noFill/>
          <a:ln w="19050">
            <a:solidFill>
              <a:srgbClr val="33CC33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 bwMode="auto">
          <a:xfrm rot="17861685">
            <a:off x="3111964" y="2791621"/>
            <a:ext cx="2045171" cy="364805"/>
          </a:xfrm>
          <a:prstGeom prst="ellipse">
            <a:avLst/>
          </a:prstGeom>
          <a:noFill/>
          <a:ln w="19050">
            <a:solidFill>
              <a:srgbClr val="33CCCC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 bwMode="auto">
          <a:xfrm rot="16200000">
            <a:off x="5616277" y="2006298"/>
            <a:ext cx="1095378" cy="721325"/>
          </a:xfrm>
          <a:prstGeom prst="ellipse">
            <a:avLst/>
          </a:prstGeom>
          <a:noFill/>
          <a:ln w="19050">
            <a:solidFill>
              <a:srgbClr val="33CC33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23025" y="3828856"/>
            <a:ext cx="1272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FF0066"/>
                </a:solidFill>
              </a:rPr>
              <a:t>Frameworks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FF0066"/>
                </a:solidFill>
              </a:rPr>
              <a:t>active </a:t>
            </a:r>
            <a:r>
              <a:rPr lang="en-US" sz="1400" dirty="0" smtClean="0">
                <a:solidFill>
                  <a:srgbClr val="33CC33"/>
                </a:solidFill>
              </a:rPr>
              <a:t>and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33CC33"/>
                </a:solidFill>
              </a:rPr>
              <a:t>overlapping</a:t>
            </a:r>
          </a:p>
        </p:txBody>
      </p:sp>
      <p:sp>
        <p:nvSpPr>
          <p:cNvPr id="8" name="Right Arrow 7"/>
          <p:cNvSpPr/>
          <p:nvPr/>
        </p:nvSpPr>
        <p:spPr bwMode="auto">
          <a:xfrm rot="5400000">
            <a:off x="5048149" y="1553072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27576" y="2634460"/>
            <a:ext cx="127236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33CCCC"/>
                </a:solidFill>
              </a:rPr>
              <a:t>Framework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33CCCC"/>
                </a:solidFill>
              </a:rPr>
              <a:t>moderately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33CCCC"/>
                </a:solidFill>
              </a:rPr>
              <a:t>active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63840" y="3840480"/>
            <a:ext cx="1105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Color by:</a:t>
            </a:r>
            <a:endParaRPr lang="en-US" sz="1200" u="sng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Framework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Sector size: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# molecules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Size by: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err="1" smtClean="0"/>
              <a:t>Ligand</a:t>
            </a: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Efficiency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4339" y="1098851"/>
            <a:ext cx="2112777" cy="93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 bwMode="auto">
          <a:xfrm rot="20240795">
            <a:off x="3910349" y="1494982"/>
            <a:ext cx="670209" cy="362685"/>
          </a:xfrm>
          <a:prstGeom prst="ellipse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5225" y="2259013"/>
            <a:ext cx="1168400" cy="48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306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64063" y="2120900"/>
            <a:ext cx="1062037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Oval 22"/>
          <p:cNvSpPr/>
          <p:nvPr/>
        </p:nvSpPr>
        <p:spPr bwMode="auto">
          <a:xfrm>
            <a:off x="5067300" y="1077121"/>
            <a:ext cx="800100" cy="418304"/>
          </a:xfrm>
          <a:prstGeom prst="ellipse">
            <a:avLst/>
          </a:prstGeom>
          <a:noFill/>
          <a:ln w="19050">
            <a:solidFill>
              <a:srgbClr val="33CCCC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C000"/>
              </a:solidFill>
              <a:latin typeface="Arial"/>
            </a:endParaRPr>
          </a:p>
        </p:txBody>
      </p:sp>
      <p:pic>
        <p:nvPicPr>
          <p:cNvPr id="17306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2013" y="4484688"/>
            <a:ext cx="1647825" cy="105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Oval 27"/>
          <p:cNvSpPr/>
          <p:nvPr/>
        </p:nvSpPr>
        <p:spPr bwMode="auto">
          <a:xfrm rot="16200000">
            <a:off x="4976814" y="2214563"/>
            <a:ext cx="2105024" cy="1142998"/>
          </a:xfrm>
          <a:prstGeom prst="ellipse">
            <a:avLst/>
          </a:prstGeom>
          <a:noFill/>
          <a:ln w="19050">
            <a:solidFill>
              <a:srgbClr val="FF0066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Oval 28"/>
          <p:cNvSpPr/>
          <p:nvPr/>
        </p:nvSpPr>
        <p:spPr bwMode="auto">
          <a:xfrm rot="16200000">
            <a:off x="4543429" y="1295400"/>
            <a:ext cx="409574" cy="390525"/>
          </a:xfrm>
          <a:prstGeom prst="ellipse">
            <a:avLst/>
          </a:prstGeom>
          <a:noFill/>
          <a:ln w="19050">
            <a:solidFill>
              <a:srgbClr val="FF0066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068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75483" y="2590269"/>
            <a:ext cx="2009775" cy="966788"/>
          </a:xfrm>
          <a:prstGeom prst="rect">
            <a:avLst/>
          </a:prstGeom>
          <a:noFill/>
          <a:ln w="19050">
            <a:solidFill>
              <a:srgbClr val="FF0066"/>
            </a:solidFill>
            <a:headEnd/>
            <a:tailEnd/>
          </a:ln>
          <a:effectLst/>
        </p:spPr>
      </p:pic>
      <p:sp>
        <p:nvSpPr>
          <p:cNvPr id="32" name="Rectangle 31"/>
          <p:cNvSpPr/>
          <p:nvPr/>
        </p:nvSpPr>
        <p:spPr bwMode="auto">
          <a:xfrm>
            <a:off x="6742145" y="2555343"/>
            <a:ext cx="2095500" cy="1047751"/>
          </a:xfrm>
          <a:prstGeom prst="rect">
            <a:avLst/>
          </a:prstGeom>
          <a:noFill/>
          <a:ln w="19050">
            <a:solidFill>
              <a:srgbClr val="33CC33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hangingPunct="0"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3069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48213" y="3486150"/>
            <a:ext cx="10556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4" name="Group 33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35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9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sp>
        <p:nvSpPr>
          <p:cNvPr id="31" name="TextBox 30"/>
          <p:cNvSpPr txBox="1"/>
          <p:nvPr/>
        </p:nvSpPr>
        <p:spPr>
          <a:xfrm rot="16200000">
            <a:off x="-1547230" y="3634589"/>
            <a:ext cx="3679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Percent inhibition in DD2 (PF resistant strain)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2529" y="6090708"/>
            <a:ext cx="2861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pXC50 in 3D7 (PF susceptible strain)</a:t>
            </a:r>
          </a:p>
        </p:txBody>
      </p:sp>
      <p:pic>
        <p:nvPicPr>
          <p:cNvPr id="156675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88125" y="1287463"/>
            <a:ext cx="2328863" cy="7874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297706" y="1084519"/>
            <a:ext cx="309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pie</a:t>
            </a:r>
            <a:r>
              <a:rPr lang="en-US" sz="1400" dirty="0" smtClean="0"/>
              <a:t> is one </a:t>
            </a:r>
            <a:r>
              <a:rPr lang="en-US" sz="1400" i="1" dirty="0" smtClean="0"/>
              <a:t>compound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sector/color</a:t>
            </a:r>
            <a:r>
              <a:rPr lang="en-US" sz="1400" dirty="0" smtClean="0"/>
              <a:t> is one </a:t>
            </a:r>
            <a:r>
              <a:rPr lang="en-US" sz="1400" i="1" dirty="0" smtClean="0"/>
              <a:t>framework</a:t>
            </a:r>
            <a:endParaRPr lang="en-US" sz="14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6730400" y="2179670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b="1" dirty="0" smtClean="0"/>
              <a:t>Exemplar compounds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 animBg="1"/>
      <p:bldP spid="12" grpId="0" animBg="1"/>
      <p:bldP spid="11" grpId="0" animBg="1"/>
      <p:bldP spid="13" grpId="0"/>
      <p:bldP spid="14" grpId="0"/>
      <p:bldP spid="18" grpId="0" animBg="1"/>
      <p:bldP spid="18" grpId="1" animBg="1"/>
      <p:bldP spid="23" grpId="0" animBg="1"/>
      <p:bldP spid="23" grpId="1" animBg="1"/>
      <p:bldP spid="28" grpId="0" animBg="1"/>
      <p:bldP spid="29" grpId="0" animBg="1"/>
      <p:bldP spid="32" grpId="0" animBg="1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294810"/>
            <a:ext cx="6302376" cy="677108"/>
          </a:xfrm>
        </p:spPr>
        <p:txBody>
          <a:bodyPr/>
          <a:lstStyle/>
          <a:p>
            <a:r>
              <a:rPr lang="en-US" dirty="0" smtClean="0"/>
              <a:t>Spotfire Visualization of Framework Overlaps:</a:t>
            </a:r>
            <a:br>
              <a:rPr lang="en-US" dirty="0" smtClean="0"/>
            </a:br>
            <a:r>
              <a:rPr lang="en-US" dirty="0" smtClean="0"/>
              <a:t>Reveal Potential Scaffold Hops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1453976" y="1721926"/>
            <a:ext cx="552893" cy="531628"/>
          </a:xfrm>
          <a:prstGeom prst="ellipse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580" y="2558473"/>
            <a:ext cx="18934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Shared framework,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</a:t>
            </a:r>
            <a:r>
              <a:rPr lang="en-US" sz="14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chemotypes</a:t>
            </a:r>
            <a:endParaRPr lang="en-US" sz="1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Opportunity to design hybrid series</a:t>
            </a:r>
            <a:r>
              <a:rPr lang="en-US" sz="1200" dirty="0" smtClean="0"/>
              <a:t> 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7155" name="Picture 3"/>
          <p:cNvPicPr>
            <a:picLocks noChangeAspect="1" noChangeArrowheads="1"/>
          </p:cNvPicPr>
          <p:nvPr/>
        </p:nvPicPr>
        <p:blipFill>
          <a:blip r:embed="rId2" cstate="print"/>
          <a:srcRect l="7428" t="2677" r="19367" b="2904"/>
          <a:stretch>
            <a:fillRect/>
          </a:stretch>
        </p:blipFill>
        <p:spPr bwMode="auto">
          <a:xfrm>
            <a:off x="3305175" y="1121027"/>
            <a:ext cx="4841300" cy="4965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863840" y="3840480"/>
            <a:ext cx="10536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Color by:</a:t>
            </a:r>
            <a:endParaRPr lang="en-US" sz="1200" u="sng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Framework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Sector size: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# molecules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Size by: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err="1" smtClean="0"/>
              <a:t>Ligand</a:t>
            </a: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Efficiency</a:t>
            </a:r>
          </a:p>
        </p:txBody>
      </p:sp>
      <p:sp>
        <p:nvSpPr>
          <p:cNvPr id="16" name="Right Arrow 15"/>
          <p:cNvSpPr/>
          <p:nvPr/>
        </p:nvSpPr>
        <p:spPr bwMode="auto">
          <a:xfrm>
            <a:off x="2280703" y="2035970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6838949" y="0"/>
            <a:ext cx="1162051" cy="1027881"/>
            <a:chOff x="3848099" y="5454832"/>
            <a:chExt cx="1162051" cy="1027881"/>
          </a:xfrm>
        </p:grpSpPr>
        <p:sp>
          <p:nvSpPr>
            <p:cNvPr id="25" name="TextBox 24"/>
            <p:cNvSpPr txBox="1"/>
            <p:nvPr/>
          </p:nvSpPr>
          <p:spPr>
            <a:xfrm>
              <a:off x="3948229" y="5454832"/>
              <a:ext cx="979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Scaffold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Hopping</a:t>
              </a:r>
            </a:p>
          </p:txBody>
        </p:sp>
        <p:pic>
          <p:nvPicPr>
            <p:cNvPr id="26" name="Picture 25"/>
            <p:cNvPicPr>
              <a:picLocks noChangeAspect="1" noChangeArrowheads="1"/>
            </p:cNvPicPr>
            <p:nvPr/>
          </p:nvPicPr>
          <p:blipFill>
            <a:blip r:embed="rId3" cstate="print"/>
            <a:srcRect r="35900"/>
            <a:stretch>
              <a:fillRect/>
            </a:stretch>
          </p:blipFill>
          <p:spPr bwMode="auto">
            <a:xfrm>
              <a:off x="3875132" y="5895975"/>
              <a:ext cx="696867" cy="50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7" name="Straight Arrow Connector 26"/>
            <p:cNvCxnSpPr/>
            <p:nvPr/>
          </p:nvCxnSpPr>
          <p:spPr>
            <a:xfrm>
              <a:off x="4324350" y="6238875"/>
              <a:ext cx="428625" cy="952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695825" y="6038850"/>
              <a:ext cx="31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000" b="1" dirty="0" smtClean="0">
                  <a:solidFill>
                    <a:schemeClr val="bg2"/>
                  </a:solidFill>
                </a:rPr>
                <a:t>?</a:t>
              </a:r>
              <a:endParaRPr lang="en-US" sz="2000" b="1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3848099" y="5476873"/>
              <a:ext cx="1161288" cy="100584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 rot="16200000">
            <a:off x="1291220" y="3120239"/>
            <a:ext cx="3679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Percent inhibition in DD2 (PF resistant strain)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34229" y="6033558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pXC50 in 3D7 (PF susceptible strain)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70392" y="4942419"/>
            <a:ext cx="1320799" cy="1084410"/>
            <a:chOff x="7100712" y="1365956"/>
            <a:chExt cx="1580444" cy="1347204"/>
          </a:xfrm>
        </p:grpSpPr>
        <p:sp>
          <p:nvSpPr>
            <p:cNvPr id="33" name="TextBox 32"/>
            <p:cNvSpPr txBox="1"/>
            <p:nvPr/>
          </p:nvSpPr>
          <p:spPr>
            <a:xfrm>
              <a:off x="7502673" y="1365956"/>
              <a:ext cx="854290" cy="30589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tx1">
                      <a:lumMod val="50000"/>
                    </a:schemeClr>
                  </a:solidFill>
                </a:rPr>
                <a:t>Molecule</a:t>
              </a:r>
            </a:p>
          </p:txBody>
        </p:sp>
        <p:cxnSp>
          <p:nvCxnSpPr>
            <p:cNvPr id="34" name="Straight Arrow Connector 33"/>
            <p:cNvCxnSpPr>
              <a:stCxn id="33" idx="2"/>
              <a:endCxn id="35" idx="0"/>
            </p:cNvCxnSpPr>
            <p:nvPr/>
          </p:nvCxnSpPr>
          <p:spPr>
            <a:xfrm flipH="1">
              <a:off x="7924801" y="1671846"/>
              <a:ext cx="5016" cy="2190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394223" y="1890890"/>
              <a:ext cx="1061156" cy="30589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Scaffold(s)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>
              <a:off x="7910085" y="2145309"/>
              <a:ext cx="1" cy="2648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100712" y="2407270"/>
              <a:ext cx="1580444" cy="30589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000" dirty="0" smtClean="0">
                  <a:solidFill>
                    <a:schemeClr val="bg1"/>
                  </a:solidFill>
                </a:rPr>
                <a:t>Related Molecules</a:t>
              </a:r>
              <a:endParaRPr lang="en-US" sz="1200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388" y="1741209"/>
            <a:ext cx="19208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8" name="TextBox 37"/>
          <p:cNvSpPr txBox="1"/>
          <p:nvPr/>
        </p:nvSpPr>
        <p:spPr>
          <a:xfrm>
            <a:off x="297706" y="1084519"/>
            <a:ext cx="309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pie</a:t>
            </a:r>
            <a:r>
              <a:rPr lang="en-US" sz="1400" dirty="0" smtClean="0"/>
              <a:t> is one </a:t>
            </a:r>
            <a:r>
              <a:rPr lang="en-US" sz="1400" i="1" dirty="0" smtClean="0"/>
              <a:t>compound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sector/color</a:t>
            </a:r>
            <a:r>
              <a:rPr lang="en-US" sz="1400" dirty="0" smtClean="0"/>
              <a:t> is one </a:t>
            </a:r>
            <a:r>
              <a:rPr lang="en-US" sz="1400" i="1" dirty="0" smtClean="0"/>
              <a:t>framework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816851" cy="677108"/>
          </a:xfrm>
        </p:spPr>
        <p:txBody>
          <a:bodyPr/>
          <a:lstStyle/>
          <a:p>
            <a:r>
              <a:rPr lang="en-US" dirty="0" smtClean="0"/>
              <a:t>Hit Prioritization via Scaffold Networks:</a:t>
            </a:r>
            <a:br>
              <a:rPr lang="en-US" dirty="0" smtClean="0"/>
            </a:br>
            <a:r>
              <a:rPr lang="en-US" dirty="0" smtClean="0"/>
              <a:t>Navigate to Related Scaffolds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3436" y="1183085"/>
            <a:ext cx="5450251" cy="822481"/>
          </a:xfrm>
          <a:prstGeom prst="rect">
            <a:avLst/>
          </a:prstGeom>
        </p:spPr>
        <p:txBody>
          <a:bodyPr>
            <a:noAutofit/>
          </a:bodyPr>
          <a:lstStyle/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tabLst/>
              <a:defRPr/>
            </a:pPr>
            <a:r>
              <a:rPr lang="en-US" dirty="0" smtClean="0"/>
              <a:t>13.5k compounds map to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smtClean="0"/>
              <a:t>7715 top-level scaffolds (28.5k total)</a:t>
            </a: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9655" y="1260403"/>
            <a:ext cx="2336061" cy="103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55649" name="Picture 1"/>
          <p:cNvPicPr>
            <a:picLocks noChangeAspect="1" noChangeArrowheads="1"/>
          </p:cNvPicPr>
          <p:nvPr/>
        </p:nvPicPr>
        <p:blipFill>
          <a:blip r:embed="rId4" cstate="print"/>
          <a:srcRect l="4437" r="14873" b="29608"/>
          <a:stretch>
            <a:fillRect/>
          </a:stretch>
        </p:blipFill>
        <p:spPr bwMode="auto">
          <a:xfrm>
            <a:off x="581681" y="2349823"/>
            <a:ext cx="7714020" cy="3543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 l="7169" t="93566" r="10874" b="2909"/>
          <a:stretch>
            <a:fillRect/>
          </a:stretch>
        </p:blipFill>
        <p:spPr bwMode="auto">
          <a:xfrm>
            <a:off x="815605" y="5794744"/>
            <a:ext cx="7835132" cy="17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78351" y="2408101"/>
            <a:ext cx="2180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Color by:</a:t>
            </a:r>
            <a:endParaRPr lang="en-US" sz="1200" u="sng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Top-Level Scaffold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Size by: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err="1" smtClean="0"/>
              <a:t>Ligand</a:t>
            </a:r>
            <a:r>
              <a:rPr lang="en-US" sz="1200" dirty="0" smtClean="0"/>
              <a:t> Efficiency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0467" y="2449745"/>
            <a:ext cx="956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Trellis by:</a:t>
            </a:r>
            <a:endParaRPr lang="en-US" sz="1200" u="sng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Number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of rings in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scaffold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5" cstate="print"/>
          <a:srcRect l="63163" t="38747" r="29473" b="47813"/>
          <a:stretch>
            <a:fillRect/>
          </a:stretch>
        </p:blipFill>
        <p:spPr bwMode="auto">
          <a:xfrm>
            <a:off x="7141984" y="3747454"/>
            <a:ext cx="808074" cy="79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38163" t="17393" r="28209" b="64820"/>
          <a:stretch>
            <a:fillRect/>
          </a:stretch>
        </p:blipFill>
        <p:spPr bwMode="auto">
          <a:xfrm>
            <a:off x="4391694" y="2395867"/>
            <a:ext cx="3689933" cy="104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 l="49952" t="56273" r="40358" b="29305"/>
          <a:stretch>
            <a:fillRect/>
          </a:stretch>
        </p:blipFill>
        <p:spPr bwMode="auto">
          <a:xfrm>
            <a:off x="5642787" y="4890977"/>
            <a:ext cx="1063256" cy="850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/>
          <a:srcRect l="61354" t="53569" r="28209" b="28351"/>
          <a:stretch>
            <a:fillRect/>
          </a:stretch>
        </p:blipFill>
        <p:spPr bwMode="auto">
          <a:xfrm>
            <a:off x="6929320" y="4724391"/>
            <a:ext cx="1145204" cy="1066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 l="56961" t="35421" r="36643" b="47813"/>
          <a:stretch>
            <a:fillRect/>
          </a:stretch>
        </p:blipFill>
        <p:spPr bwMode="auto">
          <a:xfrm>
            <a:off x="6461434" y="3551274"/>
            <a:ext cx="701746" cy="98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 l="48984" t="37885" r="43645" b="47813"/>
          <a:stretch>
            <a:fillRect/>
          </a:stretch>
        </p:blipFill>
        <p:spPr bwMode="auto">
          <a:xfrm>
            <a:off x="5653385" y="3572540"/>
            <a:ext cx="808970" cy="843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 l="67815" t="37866" r="29473" b="60790"/>
          <a:stretch>
            <a:fillRect/>
          </a:stretch>
        </p:blipFill>
        <p:spPr bwMode="auto">
          <a:xfrm>
            <a:off x="7651598" y="3694598"/>
            <a:ext cx="297566" cy="79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Oval 19"/>
          <p:cNvSpPr/>
          <p:nvPr/>
        </p:nvSpPr>
        <p:spPr bwMode="auto">
          <a:xfrm rot="20639697">
            <a:off x="7479540" y="1283631"/>
            <a:ext cx="1133059" cy="529831"/>
          </a:xfrm>
          <a:prstGeom prst="ellipse">
            <a:avLst/>
          </a:prstGeom>
          <a:noFill/>
          <a:ln w="19050">
            <a:solidFill>
              <a:srgbClr val="3399FF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Oval 20"/>
          <p:cNvSpPr/>
          <p:nvPr/>
        </p:nvSpPr>
        <p:spPr bwMode="auto">
          <a:xfrm rot="20790299">
            <a:off x="8204579" y="1241481"/>
            <a:ext cx="761273" cy="415678"/>
          </a:xfrm>
          <a:prstGeom prst="ellipse">
            <a:avLst/>
          </a:prstGeom>
          <a:noFill/>
          <a:ln w="19050">
            <a:solidFill>
              <a:srgbClr val="009999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6" cstate="print"/>
          <a:srcRect l="70750" t="40930" r="15937" b="34419"/>
          <a:stretch>
            <a:fillRect/>
          </a:stretch>
        </p:blipFill>
        <p:spPr bwMode="auto">
          <a:xfrm>
            <a:off x="5915025" y="2423732"/>
            <a:ext cx="1114426" cy="1109194"/>
          </a:xfrm>
          <a:prstGeom prst="rect">
            <a:avLst/>
          </a:prstGeom>
          <a:noFill/>
          <a:ln w="28575">
            <a:solidFill>
              <a:srgbClr val="3399FF"/>
            </a:solidFill>
            <a:miter lim="800000"/>
            <a:headEnd/>
            <a:tailEnd/>
          </a:ln>
        </p:spPr>
      </p:pic>
      <p:pic>
        <p:nvPicPr>
          <p:cNvPr id="156673" name="Picture 1"/>
          <p:cNvPicPr>
            <a:picLocks noChangeAspect="1" noChangeArrowheads="1"/>
          </p:cNvPicPr>
          <p:nvPr/>
        </p:nvPicPr>
        <p:blipFill>
          <a:blip r:embed="rId7" cstate="print"/>
          <a:srcRect l="70687" t="60814" r="10000" b="13720"/>
          <a:stretch>
            <a:fillRect/>
          </a:stretch>
        </p:blipFill>
        <p:spPr bwMode="auto">
          <a:xfrm>
            <a:off x="5648326" y="3604058"/>
            <a:ext cx="1466850" cy="1039612"/>
          </a:xfrm>
          <a:prstGeom prst="rect">
            <a:avLst/>
          </a:prstGeom>
          <a:noFill/>
          <a:ln w="28575">
            <a:solidFill>
              <a:srgbClr val="009999"/>
            </a:solidFill>
            <a:miter lim="800000"/>
            <a:headEnd/>
            <a:tailEnd/>
          </a:ln>
        </p:spPr>
      </p:pic>
      <p:grpSp>
        <p:nvGrpSpPr>
          <p:cNvPr id="22" name="Group 21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23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8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sp>
        <p:nvSpPr>
          <p:cNvPr id="26" name="Right Arrow 25"/>
          <p:cNvSpPr/>
          <p:nvPr/>
        </p:nvSpPr>
        <p:spPr bwMode="auto">
          <a:xfrm rot="5400000">
            <a:off x="7490878" y="1994974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81870" y="5920589"/>
            <a:ext cx="3679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Percent inhibition in DD2 (PF resistant strain)</a:t>
            </a:r>
          </a:p>
        </p:txBody>
      </p:sp>
      <p:sp>
        <p:nvSpPr>
          <p:cNvPr id="30" name="TextBox 29"/>
          <p:cNvSpPr txBox="1"/>
          <p:nvPr/>
        </p:nvSpPr>
        <p:spPr>
          <a:xfrm rot="16200000">
            <a:off x="-866420" y="3871383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pXC50 in 3D7 (PF susceptible strain)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373026" y="24235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373026" y="358568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373026" y="493132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45400" y="2109774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u="sng" dirty="0" smtClean="0">
                <a:solidFill>
                  <a:srgbClr val="7030A0"/>
                </a:solidFill>
              </a:rPr>
              <a:t>Rings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6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8" grpId="0"/>
      <p:bldP spid="31" grpId="0"/>
      <p:bldP spid="32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Scaffold Hopping via Scaffold Networks:</a:t>
            </a:r>
            <a:br>
              <a:rPr lang="en-US" dirty="0" smtClean="0"/>
            </a:br>
            <a:r>
              <a:rPr lang="en-US" dirty="0" smtClean="0"/>
              <a:t>Identify Scaffolds with a Desirable Profile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33238" y="1145436"/>
            <a:ext cx="3640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b="1" dirty="0" smtClean="0">
                <a:solidFill>
                  <a:srgbClr val="808000"/>
                </a:solidFill>
              </a:rPr>
              <a:t>Find new </a:t>
            </a:r>
            <a:r>
              <a:rPr lang="en-US" sz="1400" b="1" dirty="0" err="1" smtClean="0">
                <a:solidFill>
                  <a:srgbClr val="808000"/>
                </a:solidFill>
              </a:rPr>
              <a:t>bicyclic</a:t>
            </a: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 and </a:t>
            </a:r>
            <a:r>
              <a:rPr lang="en-US" sz="1400" b="1" dirty="0" err="1" smtClean="0">
                <a:solidFill>
                  <a:schemeClr val="accent4">
                    <a:lumMod val="75000"/>
                  </a:schemeClr>
                </a:solidFill>
              </a:rPr>
              <a:t>tricyclic</a:t>
            </a:r>
            <a:r>
              <a:rPr lang="en-US" sz="1400" b="1" dirty="0" smtClean="0">
                <a:solidFill>
                  <a:schemeClr val="accent4">
                    <a:lumMod val="75000"/>
                  </a:schemeClr>
                </a:solidFill>
              </a:rPr>
              <a:t> scaffolds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b="1" dirty="0" smtClean="0">
                <a:solidFill>
                  <a:srgbClr val="00B050"/>
                </a:solidFill>
              </a:rPr>
              <a:t>active against resistant DD2 strain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54626" name="Picture 2"/>
          <p:cNvPicPr>
            <a:picLocks noChangeAspect="1" noChangeArrowheads="1"/>
          </p:cNvPicPr>
          <p:nvPr/>
        </p:nvPicPr>
        <p:blipFill>
          <a:blip r:embed="rId2" cstate="print"/>
          <a:srcRect l="4483" r="11047" b="2716"/>
          <a:stretch>
            <a:fillRect/>
          </a:stretch>
        </p:blipFill>
        <p:spPr bwMode="auto">
          <a:xfrm>
            <a:off x="638175" y="1809752"/>
            <a:ext cx="7178071" cy="435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9826" y="1075768"/>
            <a:ext cx="1636785" cy="762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Straight Arrow Connector 10"/>
          <p:cNvCxnSpPr>
            <a:stCxn id="6" idx="1"/>
            <a:endCxn id="12" idx="7"/>
          </p:cNvCxnSpPr>
          <p:nvPr/>
        </p:nvCxnSpPr>
        <p:spPr>
          <a:xfrm flipH="1">
            <a:off x="1584097" y="1457047"/>
            <a:ext cx="1725729" cy="638337"/>
          </a:xfrm>
          <a:prstGeom prst="straightConnector1">
            <a:avLst/>
          </a:prstGeom>
          <a:ln>
            <a:solidFill>
              <a:srgbClr val="CC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990600" y="1933575"/>
            <a:ext cx="695325" cy="1104900"/>
          </a:xfrm>
          <a:prstGeom prst="ellipse">
            <a:avLst/>
          </a:prstGeom>
          <a:noFill/>
          <a:ln w="19050">
            <a:solidFill>
              <a:srgbClr val="CC660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6881481" y="3226760"/>
            <a:ext cx="605170" cy="318977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6913" y="1116861"/>
            <a:ext cx="3086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b="1" dirty="0" smtClean="0">
                <a:solidFill>
                  <a:schemeClr val="bg2">
                    <a:lumMod val="75000"/>
                  </a:schemeClr>
                </a:solidFill>
              </a:rPr>
              <a:t>Original </a:t>
            </a:r>
            <a:r>
              <a:rPr lang="en-US" sz="1400" b="1" dirty="0" err="1" smtClean="0">
                <a:solidFill>
                  <a:schemeClr val="bg2">
                    <a:lumMod val="75000"/>
                  </a:schemeClr>
                </a:solidFill>
              </a:rPr>
              <a:t>tricyclic</a:t>
            </a:r>
            <a:r>
              <a:rPr lang="en-US" sz="1400" b="1" dirty="0" smtClean="0">
                <a:solidFill>
                  <a:schemeClr val="bg2">
                    <a:lumMod val="75000"/>
                  </a:schemeClr>
                </a:solidFill>
              </a:rPr>
              <a:t> scaffold </a:t>
            </a:r>
            <a:r>
              <a:rPr lang="en-US" sz="1400" b="1" dirty="0" smtClean="0">
                <a:solidFill>
                  <a:srgbClr val="FF0000"/>
                </a:solidFill>
              </a:rPr>
              <a:t>inactive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b="1" dirty="0" smtClean="0">
                <a:solidFill>
                  <a:srgbClr val="FF0000"/>
                </a:solidFill>
              </a:rPr>
              <a:t>against resistant DD2 strain</a:t>
            </a:r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>
          <a:blip r:embed="rId4" cstate="print"/>
          <a:srcRect l="62000" t="24070" r="29438" b="59884"/>
          <a:stretch>
            <a:fillRect/>
          </a:stretch>
        </p:blipFill>
        <p:spPr bwMode="auto">
          <a:xfrm>
            <a:off x="7905750" y="1695450"/>
            <a:ext cx="990600" cy="99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Straight Arrow Connector 20"/>
          <p:cNvCxnSpPr>
            <a:stCxn id="154627" idx="1"/>
            <a:endCxn id="22" idx="7"/>
          </p:cNvCxnSpPr>
          <p:nvPr/>
        </p:nvCxnSpPr>
        <p:spPr>
          <a:xfrm flipH="1" flipV="1">
            <a:off x="7316315" y="2188042"/>
            <a:ext cx="589435" cy="6324"/>
          </a:xfrm>
          <a:prstGeom prst="straightConnector1">
            <a:avLst/>
          </a:prstGeom>
          <a:ln>
            <a:solidFill>
              <a:srgbClr val="8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6934201" y="2076450"/>
            <a:ext cx="447674" cy="762000"/>
          </a:xfrm>
          <a:prstGeom prst="ellipse">
            <a:avLst/>
          </a:prstGeom>
          <a:noFill/>
          <a:ln w="19050">
            <a:solidFill>
              <a:srgbClr val="80800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54963" y="3165475"/>
            <a:ext cx="911225" cy="668338"/>
          </a:xfrm>
          <a:prstGeom prst="rect">
            <a:avLst/>
          </a:prstGeom>
          <a:noFill/>
          <a:ln w="9525">
            <a:solidFill>
              <a:schemeClr val="tx1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  <p:cxnSp>
        <p:nvCxnSpPr>
          <p:cNvPr id="34" name="Straight Arrow Connector 33"/>
          <p:cNvCxnSpPr>
            <a:stCxn id="154630" idx="1"/>
            <a:endCxn id="4" idx="5"/>
          </p:cNvCxnSpPr>
          <p:nvPr/>
        </p:nvCxnSpPr>
        <p:spPr>
          <a:xfrm flipH="1" flipV="1">
            <a:off x="7398026" y="3499024"/>
            <a:ext cx="556937" cy="620"/>
          </a:xfrm>
          <a:prstGeom prst="straightConnector1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/>
            <a:tailEnd type="arrow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8" name="TextBox 37"/>
          <p:cNvSpPr txBox="1"/>
          <p:nvPr/>
        </p:nvSpPr>
        <p:spPr>
          <a:xfrm>
            <a:off x="7877175" y="4170226"/>
            <a:ext cx="11064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Color by:</a:t>
            </a:r>
            <a:endParaRPr lang="en-US" sz="1200" u="sng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Top-Level Scaffold</a:t>
            </a:r>
          </a:p>
          <a:p>
            <a:pPr marL="171450" indent="-171450">
              <a:buClr>
                <a:schemeClr val="tx1"/>
              </a:buClr>
            </a:pPr>
            <a:endParaRPr lang="en-US" sz="1200" dirty="0" smtClean="0"/>
          </a:p>
          <a:p>
            <a:pPr marL="171450" indent="-171450">
              <a:buClr>
                <a:schemeClr val="tx1"/>
              </a:buClr>
            </a:pPr>
            <a:r>
              <a:rPr lang="en-US" sz="1200" b="1" u="sng" dirty="0" smtClean="0"/>
              <a:t>Size by: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err="1" smtClean="0"/>
              <a:t>Ligand</a:t>
            </a:r>
            <a:r>
              <a:rPr lang="en-US" sz="1200" dirty="0" smtClean="0"/>
              <a:t> Efficiency</a:t>
            </a:r>
          </a:p>
        </p:txBody>
      </p:sp>
      <p:sp>
        <p:nvSpPr>
          <p:cNvPr id="26" name="Right Arrow 25"/>
          <p:cNvSpPr/>
          <p:nvPr/>
        </p:nvSpPr>
        <p:spPr bwMode="auto">
          <a:xfrm rot="5400000">
            <a:off x="4138078" y="1623499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6838949" y="0"/>
            <a:ext cx="1162051" cy="1027881"/>
            <a:chOff x="3848099" y="5454832"/>
            <a:chExt cx="1162051" cy="1027881"/>
          </a:xfrm>
        </p:grpSpPr>
        <p:sp>
          <p:nvSpPr>
            <p:cNvPr id="28" name="TextBox 27"/>
            <p:cNvSpPr txBox="1"/>
            <p:nvPr/>
          </p:nvSpPr>
          <p:spPr>
            <a:xfrm>
              <a:off x="3948229" y="5454832"/>
              <a:ext cx="979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Scaffold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Hopping</a:t>
              </a:r>
            </a:p>
          </p:txBody>
        </p:sp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" cstate="print"/>
            <a:srcRect r="35900"/>
            <a:stretch>
              <a:fillRect/>
            </a:stretch>
          </p:blipFill>
          <p:spPr bwMode="auto">
            <a:xfrm>
              <a:off x="3875132" y="5895975"/>
              <a:ext cx="696867" cy="50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4324350" y="6238875"/>
              <a:ext cx="428625" cy="952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695825" y="6038850"/>
              <a:ext cx="31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000" b="1" dirty="0" smtClean="0">
                  <a:solidFill>
                    <a:schemeClr val="bg2"/>
                  </a:solidFill>
                </a:rPr>
                <a:t>?</a:t>
              </a:r>
              <a:endParaRPr lang="en-US" sz="2000" b="1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848099" y="5476873"/>
              <a:ext cx="1161288" cy="100584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472320" y="6072989"/>
            <a:ext cx="3679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Percent inhibition in DD2 (PF resistant strain)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-875945" y="3747558"/>
            <a:ext cx="2709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pXC50 in 3D7 (PF susceptible strain)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466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Introduction: </a:t>
            </a:r>
          </a:p>
          <a:p>
            <a:pPr lvl="1"/>
            <a:r>
              <a:rPr lang="en-US" sz="2400" dirty="0" smtClean="0"/>
              <a:t>Merging disparate screening output</a:t>
            </a:r>
          </a:p>
          <a:p>
            <a:r>
              <a:rPr lang="en-US" sz="2800" dirty="0" smtClean="0"/>
              <a:t>Methods – Scaffold Analytics</a:t>
            </a:r>
          </a:p>
          <a:p>
            <a:pPr lvl="1"/>
            <a:r>
              <a:rPr lang="en-US" sz="2400" dirty="0" smtClean="0"/>
              <a:t>Limitations of Clustering</a:t>
            </a:r>
          </a:p>
          <a:p>
            <a:pPr lvl="1"/>
            <a:r>
              <a:rPr lang="en-US" sz="2400" dirty="0" smtClean="0"/>
              <a:t>Walking between Scaffolds</a:t>
            </a:r>
          </a:p>
          <a:p>
            <a:pPr lvl="1"/>
            <a:r>
              <a:rPr lang="en-US" sz="2400" dirty="0" smtClean="0"/>
              <a:t>Scaffold Generation Methods</a:t>
            </a:r>
          </a:p>
          <a:p>
            <a:r>
              <a:rPr lang="en-US" sz="2800" dirty="0" smtClean="0"/>
              <a:t>Results – Linking series across datasets </a:t>
            </a:r>
          </a:p>
          <a:p>
            <a:pPr lvl="1"/>
            <a:r>
              <a:rPr lang="en-US" sz="2400" dirty="0" smtClean="0"/>
              <a:t>Hit prioritization &amp; Scaffold Hopping (TCAMS)</a:t>
            </a:r>
          </a:p>
          <a:p>
            <a:pPr lvl="1"/>
            <a:r>
              <a:rPr lang="en-US" sz="2400" dirty="0" smtClean="0"/>
              <a:t>Dataset Integration &amp; Scaffold Progression (Kinase X)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Hit Prioritization via NCATS R-Group Tool: </a:t>
            </a:r>
            <a:br>
              <a:rPr lang="en-US" dirty="0" smtClean="0"/>
            </a:br>
            <a:r>
              <a:rPr lang="en-US" dirty="0" smtClean="0"/>
              <a:t>Scaffolds, Summary Data and Drill-Down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84148" y="1895475"/>
            <a:ext cx="3321051" cy="161925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Minimum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# of “useful” scaffolds</a:t>
            </a:r>
            <a:r>
              <a:rPr kumimoji="0" lang="en-US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lang="en-US" dirty="0" smtClean="0"/>
          </a:p>
          <a:p>
            <a:pPr marL="270000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kumimoji="0" 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Tautomers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under single scaffold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2771775" y="1524000"/>
            <a:ext cx="542925" cy="257175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 cstate="print"/>
          <a:srcRect l="1520" t="46672" r="37538" b="11173"/>
          <a:stretch>
            <a:fillRect/>
          </a:stretch>
        </p:blipFill>
        <p:spPr bwMode="auto">
          <a:xfrm>
            <a:off x="1524001" y="3874775"/>
            <a:ext cx="6496050" cy="21545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50" y="1119188"/>
            <a:ext cx="2505075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ctangle 14"/>
          <p:cNvSpPr/>
          <p:nvPr/>
        </p:nvSpPr>
        <p:spPr>
          <a:xfrm>
            <a:off x="2781944" y="5987534"/>
            <a:ext cx="4014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0000" indent="-270000">
              <a:spcAft>
                <a:spcPts val="600"/>
              </a:spcAft>
              <a:buClr>
                <a:schemeClr val="tx1"/>
              </a:buClr>
            </a:pPr>
            <a:r>
              <a:rPr lang="en-US" sz="1600" dirty="0" smtClean="0"/>
              <a:t>Bonus: sensible R-group tables generated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575" y="2547938"/>
            <a:ext cx="2373313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Right Arrow 23"/>
          <p:cNvSpPr/>
          <p:nvPr/>
        </p:nvSpPr>
        <p:spPr bwMode="auto">
          <a:xfrm>
            <a:off x="2781300" y="2838450"/>
            <a:ext cx="542925" cy="257175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54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6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7" cstate="print"/>
          <a:srcRect l="23765" t="20349" r="29398" b="46279"/>
          <a:stretch>
            <a:fillRect/>
          </a:stretch>
        </p:blipFill>
        <p:spPr bwMode="auto">
          <a:xfrm>
            <a:off x="3857626" y="1306730"/>
            <a:ext cx="4581524" cy="216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3390900" y="1069688"/>
            <a:ext cx="5562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27200" lvl="1" indent="-270000">
              <a:spcAft>
                <a:spcPts val="600"/>
              </a:spcAft>
              <a:buClr>
                <a:schemeClr val="tx1"/>
              </a:buClr>
            </a:pPr>
            <a:r>
              <a:rPr lang="en-US" sz="1400" dirty="0" smtClean="0"/>
              <a:t>5.7k scaffolds, filtered to 428 using aggregate (max) pXC50</a:t>
            </a:r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 cstate="print"/>
          <a:srcRect l="53938" t="27907" r="35876" b="61977"/>
          <a:stretch>
            <a:fillRect/>
          </a:stretch>
        </p:blipFill>
        <p:spPr bwMode="auto">
          <a:xfrm>
            <a:off x="6181725" y="1371600"/>
            <a:ext cx="1552575" cy="8286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8" cstate="print"/>
          <a:srcRect l="31562" t="30536" r="57866" b="49768"/>
          <a:stretch>
            <a:fillRect/>
          </a:stretch>
        </p:blipFill>
        <p:spPr bwMode="auto">
          <a:xfrm>
            <a:off x="5697449" y="2285999"/>
            <a:ext cx="922694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 rot="16200000">
            <a:off x="3204460" y="1979589"/>
            <a:ext cx="1131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Avg. IFI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6600826" y="2333625"/>
            <a:ext cx="400049" cy="85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20" idx="3"/>
          </p:cNvCxnSpPr>
          <p:nvPr/>
        </p:nvCxnSpPr>
        <p:spPr>
          <a:xfrm flipH="1" flipV="1">
            <a:off x="7734300" y="1785938"/>
            <a:ext cx="85725" cy="261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20" idx="2"/>
          </p:cNvCxnSpPr>
          <p:nvPr/>
        </p:nvCxnSpPr>
        <p:spPr>
          <a:xfrm rot="5400000">
            <a:off x="3974307" y="740569"/>
            <a:ext cx="1524000" cy="4443413"/>
          </a:xfrm>
          <a:prstGeom prst="bentConnector2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14600" y="3724275"/>
            <a:ext cx="1" cy="44767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99766" y="3425339"/>
            <a:ext cx="3353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Avg. pXC50 in 3D7 (PF sensitive strain)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Hit Prioritization via NCATS R-Group Tool: </a:t>
            </a:r>
            <a:br>
              <a:rPr lang="en-US" dirty="0" smtClean="0"/>
            </a:br>
            <a:r>
              <a:rPr lang="en-US" dirty="0" smtClean="0"/>
              <a:t>Visualizing Scaffold Overlap and Activity</a:t>
            </a:r>
            <a:endParaRPr lang="en-US" dirty="0"/>
          </a:p>
        </p:txBody>
      </p:sp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2" cstate="print"/>
          <a:srcRect l="6475" t="20480" r="23606" b="10000"/>
          <a:stretch>
            <a:fillRect/>
          </a:stretch>
        </p:blipFill>
        <p:spPr bwMode="auto">
          <a:xfrm>
            <a:off x="752475" y="1531088"/>
            <a:ext cx="8124825" cy="446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1" name="Picture 3"/>
          <p:cNvPicPr>
            <a:picLocks noChangeAspect="1" noChangeArrowheads="1"/>
          </p:cNvPicPr>
          <p:nvPr/>
        </p:nvPicPr>
        <p:blipFill>
          <a:blip r:embed="rId3" cstate="print"/>
          <a:srcRect l="42863" t="20977" r="45791" b="30568"/>
          <a:stretch>
            <a:fillRect/>
          </a:stretch>
        </p:blipFill>
        <p:spPr bwMode="auto">
          <a:xfrm>
            <a:off x="4976041" y="1563014"/>
            <a:ext cx="1318439" cy="311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4" cstate="print"/>
          <a:srcRect l="53936" t="29576" r="34994" b="20978"/>
          <a:stretch>
            <a:fillRect/>
          </a:stretch>
        </p:blipFill>
        <p:spPr bwMode="auto">
          <a:xfrm>
            <a:off x="6273208" y="2115925"/>
            <a:ext cx="1286538" cy="3179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4" cstate="print"/>
          <a:srcRect l="69398" t="45618" r="21910" b="25607"/>
          <a:stretch>
            <a:fillRect/>
          </a:stretch>
        </p:blipFill>
        <p:spPr bwMode="auto">
          <a:xfrm>
            <a:off x="3636335" y="1297172"/>
            <a:ext cx="1010093" cy="185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12912" y="1116419"/>
            <a:ext cx="132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rgbClr val="0070C0"/>
                </a:solidFill>
              </a:rPr>
              <a:t>Co-</a:t>
            </a:r>
            <a:r>
              <a:rPr lang="en-US" sz="1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occurring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rgbClr val="00B050"/>
                </a:solidFill>
              </a:rPr>
              <a:t>active scaffolds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9916" y="1651591"/>
            <a:ext cx="132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rgbClr val="0070C0"/>
                </a:solidFill>
              </a:rPr>
              <a:t>Scaffold 4719</a:t>
            </a:r>
            <a:endParaRPr lang="en-US" sz="12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rgbClr val="00B050"/>
                </a:solidFill>
              </a:rPr>
              <a:t>active by itself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36288" y="1102243"/>
            <a:ext cx="1598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accent4">
                    <a:lumMod val="75000"/>
                  </a:schemeClr>
                </a:solidFill>
              </a:rPr>
              <a:t>Scaffold 978 alone 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bg2"/>
                </a:solidFill>
              </a:rPr>
              <a:t>not highly active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0779" y="1623854"/>
            <a:ext cx="2215314" cy="9835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1966378" y="2355174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Oval 13"/>
          <p:cNvSpPr/>
          <p:nvPr/>
        </p:nvSpPr>
        <p:spPr bwMode="auto">
          <a:xfrm rot="20240795">
            <a:off x="1945879" y="1851532"/>
            <a:ext cx="483510" cy="362685"/>
          </a:xfrm>
          <a:prstGeom prst="ellipse">
            <a:avLst/>
          </a:prstGeom>
          <a:noFill/>
          <a:ln w="19050">
            <a:solidFill>
              <a:srgbClr val="0070C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600326" y="1597742"/>
            <a:ext cx="800100" cy="418304"/>
          </a:xfrm>
          <a:prstGeom prst="ellipse">
            <a:avLst/>
          </a:prstGeom>
          <a:noFill/>
          <a:ln w="19050">
            <a:solidFill>
              <a:schemeClr val="accent4">
                <a:lumMod val="75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6" name="Oval 15"/>
          <p:cNvSpPr/>
          <p:nvPr/>
        </p:nvSpPr>
        <p:spPr bwMode="auto">
          <a:xfrm rot="15203297">
            <a:off x="2264476" y="1352354"/>
            <a:ext cx="466560" cy="1128572"/>
          </a:xfrm>
          <a:prstGeom prst="ellipse">
            <a:avLst/>
          </a:prstGeom>
          <a:noFill/>
          <a:ln w="19050">
            <a:solidFill>
              <a:srgbClr val="FF0066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762875" y="4495800"/>
            <a:ext cx="1247775" cy="1209675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14725" y="5962650"/>
            <a:ext cx="3219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pXC50 in 3D7 (PF susceptible strain)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4614" y="3516912"/>
            <a:ext cx="471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IFI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82305" y="28575"/>
            <a:ext cx="1279517" cy="1005840"/>
            <a:chOff x="7186234" y="1178022"/>
            <a:chExt cx="1279517" cy="1000732"/>
          </a:xfrm>
        </p:grpSpPr>
        <p:pic>
          <p:nvPicPr>
            <p:cNvPr id="23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6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7706" y="1084519"/>
            <a:ext cx="309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pie</a:t>
            </a:r>
            <a:r>
              <a:rPr lang="en-US" sz="1400" dirty="0" smtClean="0"/>
              <a:t> is one </a:t>
            </a:r>
            <a:r>
              <a:rPr lang="en-US" sz="1400" i="1" dirty="0" smtClean="0"/>
              <a:t>compound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sector/color</a:t>
            </a:r>
            <a:r>
              <a:rPr lang="en-US" sz="1400" dirty="0" smtClean="0"/>
              <a:t> is one </a:t>
            </a:r>
            <a:r>
              <a:rPr lang="en-US" sz="1400" i="1" dirty="0" smtClean="0"/>
              <a:t>scaffold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 animBg="1"/>
      <p:bldP spid="14" grpId="2" animBg="1"/>
      <p:bldP spid="15" grpId="0" animBg="1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Scaffold Hopping via NCATS R-Group Tool: </a:t>
            </a:r>
            <a:br>
              <a:rPr lang="en-US" dirty="0" smtClean="0"/>
            </a:br>
            <a:r>
              <a:rPr lang="en-US" dirty="0" smtClean="0"/>
              <a:t>Deconstruct SAR</a:t>
            </a:r>
            <a:endParaRPr lang="en-US" dirty="0"/>
          </a:p>
        </p:txBody>
      </p:sp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2" cstate="print"/>
          <a:srcRect l="6948" t="22593" r="32566" b="9555"/>
          <a:stretch>
            <a:fillRect/>
          </a:stretch>
        </p:blipFill>
        <p:spPr bwMode="auto">
          <a:xfrm>
            <a:off x="1066800" y="1666875"/>
            <a:ext cx="7028805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2" cstate="print"/>
          <a:srcRect l="69215" t="45287" r="23191" b="29576"/>
          <a:stretch>
            <a:fillRect/>
          </a:stretch>
        </p:blipFill>
        <p:spPr bwMode="auto">
          <a:xfrm>
            <a:off x="6515442" y="1137242"/>
            <a:ext cx="1121393" cy="2053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0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1792" y="1125981"/>
            <a:ext cx="2443163" cy="11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 bwMode="auto">
          <a:xfrm>
            <a:off x="7244980" y="4667693"/>
            <a:ext cx="180754" cy="170121"/>
          </a:xfrm>
          <a:prstGeom prst="ellipse">
            <a:avLst/>
          </a:prstGeom>
          <a:noFill/>
          <a:ln w="28575">
            <a:solidFill>
              <a:srgbClr val="00B0F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8" name="Oval 7"/>
          <p:cNvSpPr/>
          <p:nvPr/>
        </p:nvSpPr>
        <p:spPr bwMode="auto">
          <a:xfrm rot="18403387">
            <a:off x="3570327" y="1434111"/>
            <a:ext cx="971880" cy="666849"/>
          </a:xfrm>
          <a:prstGeom prst="ellipse">
            <a:avLst/>
          </a:prstGeom>
          <a:noFill/>
          <a:ln w="28575">
            <a:solidFill>
              <a:srgbClr val="0070C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131952" y="1605516"/>
            <a:ext cx="1162494" cy="648586"/>
          </a:xfrm>
          <a:prstGeom prst="ellipse">
            <a:avLst/>
          </a:prstGeom>
          <a:noFill/>
          <a:ln w="28575">
            <a:solidFill>
              <a:srgbClr val="CC660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Oval 9"/>
          <p:cNvSpPr/>
          <p:nvPr/>
        </p:nvSpPr>
        <p:spPr bwMode="auto">
          <a:xfrm rot="20040396">
            <a:off x="3126121" y="1317609"/>
            <a:ext cx="1396385" cy="940918"/>
          </a:xfrm>
          <a:prstGeom prst="ellipse">
            <a:avLst/>
          </a:prstGeom>
          <a:noFill/>
          <a:ln w="28575">
            <a:solidFill>
              <a:srgbClr val="00B0F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398998" y="4458586"/>
            <a:ext cx="180754" cy="170121"/>
          </a:xfrm>
          <a:prstGeom prst="ellipse">
            <a:avLst/>
          </a:prstGeom>
          <a:noFill/>
          <a:ln w="28575">
            <a:solidFill>
              <a:srgbClr val="0070C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298144" y="4859080"/>
            <a:ext cx="287080" cy="202018"/>
          </a:xfrm>
          <a:prstGeom prst="ellipse">
            <a:avLst/>
          </a:prstGeom>
          <a:noFill/>
          <a:ln w="28575">
            <a:solidFill>
              <a:srgbClr val="CC660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00B0F0"/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31075" y="5083905"/>
            <a:ext cx="13605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err="1" smtClean="0">
                <a:solidFill>
                  <a:srgbClr val="CC6600"/>
                </a:solidFill>
              </a:rPr>
              <a:t>Quinazolines</a:t>
            </a:r>
            <a:r>
              <a:rPr lang="en-US" sz="1400" dirty="0" smtClean="0">
                <a:solidFill>
                  <a:srgbClr val="CC6600"/>
                </a:solidFill>
              </a:rPr>
              <a:t>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CC6600"/>
                </a:solidFill>
              </a:rPr>
              <a:t>alone </a:t>
            </a:r>
            <a:r>
              <a:rPr lang="en-US" sz="1400" dirty="0" smtClean="0">
                <a:solidFill>
                  <a:srgbClr val="00B050"/>
                </a:solidFill>
              </a:rPr>
              <a:t>active,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err="1" smtClean="0">
                <a:solidFill>
                  <a:srgbClr val="00B050"/>
                </a:solidFill>
              </a:rPr>
              <a:t>ligand</a:t>
            </a:r>
            <a:r>
              <a:rPr lang="en-US" sz="1400" dirty="0" smtClean="0">
                <a:solidFill>
                  <a:srgbClr val="00B050"/>
                </a:solidFill>
              </a:rPr>
              <a:t> efficient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74896" y="3471966"/>
            <a:ext cx="1868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CC6600"/>
                </a:solidFill>
              </a:rPr>
              <a:t>Discover alt. tricycles</a:t>
            </a:r>
            <a:endParaRPr lang="en-US" sz="1400" dirty="0" smtClean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61106" y="3202602"/>
            <a:ext cx="10880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err="1" smtClean="0">
                <a:solidFill>
                  <a:srgbClr val="0070C0"/>
                </a:solidFill>
              </a:rPr>
              <a:t>Indazoles</a:t>
            </a:r>
            <a:endParaRPr lang="en-US" sz="1400" dirty="0" smtClean="0">
              <a:solidFill>
                <a:srgbClr val="0070C0"/>
              </a:solidFill>
            </a:endParaRP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70C0"/>
                </a:solidFill>
              </a:rPr>
              <a:t>alone</a:t>
            </a:r>
            <a:r>
              <a:rPr lang="en-US" sz="1400" dirty="0" smtClean="0">
                <a:solidFill>
                  <a:srgbClr val="CC6600"/>
                </a:solidFill>
              </a:rPr>
              <a:t> </a:t>
            </a:r>
            <a:r>
              <a:rPr lang="en-US" sz="1400" dirty="0" smtClean="0">
                <a:solidFill>
                  <a:srgbClr val="0070C0"/>
                </a:solidFill>
              </a:rPr>
              <a:t>only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70C0"/>
                </a:solidFill>
              </a:rPr>
              <a:t>weakly active 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838949" y="0"/>
            <a:ext cx="1162051" cy="1027881"/>
            <a:chOff x="3848099" y="5454832"/>
            <a:chExt cx="1162051" cy="1027881"/>
          </a:xfrm>
        </p:grpSpPr>
        <p:sp>
          <p:nvSpPr>
            <p:cNvPr id="27" name="TextBox 26"/>
            <p:cNvSpPr txBox="1"/>
            <p:nvPr/>
          </p:nvSpPr>
          <p:spPr>
            <a:xfrm>
              <a:off x="3948229" y="5454832"/>
              <a:ext cx="979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Scaffold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Hopping</a:t>
              </a:r>
            </a:p>
          </p:txBody>
        </p:sp>
        <p:pic>
          <p:nvPicPr>
            <p:cNvPr id="28" name="Picture 27"/>
            <p:cNvPicPr>
              <a:picLocks noChangeAspect="1" noChangeArrowheads="1"/>
            </p:cNvPicPr>
            <p:nvPr/>
          </p:nvPicPr>
          <p:blipFill>
            <a:blip r:embed="rId3" cstate="print"/>
            <a:srcRect r="35900"/>
            <a:stretch>
              <a:fillRect/>
            </a:stretch>
          </p:blipFill>
          <p:spPr bwMode="auto">
            <a:xfrm>
              <a:off x="3875132" y="5895975"/>
              <a:ext cx="696867" cy="50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9" name="Straight Arrow Connector 28"/>
            <p:cNvCxnSpPr/>
            <p:nvPr/>
          </p:nvCxnSpPr>
          <p:spPr>
            <a:xfrm>
              <a:off x="4324350" y="6238875"/>
              <a:ext cx="428625" cy="952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695825" y="6038850"/>
              <a:ext cx="31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000" b="1" dirty="0" smtClean="0">
                  <a:solidFill>
                    <a:schemeClr val="bg2"/>
                  </a:solidFill>
                </a:rPr>
                <a:t>?</a:t>
              </a:r>
              <a:endParaRPr lang="en-US" sz="2000" b="1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848099" y="5476873"/>
              <a:ext cx="1161288" cy="100584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181349" y="5934075"/>
            <a:ext cx="288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pXC50 in 3D7 (PF susceptible strain)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762002" y="3852474"/>
            <a:ext cx="4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IFI</a:t>
            </a:r>
          </a:p>
        </p:txBody>
      </p:sp>
      <p:cxnSp>
        <p:nvCxnSpPr>
          <p:cNvPr id="33" name="Straight Arrow Connector 32"/>
          <p:cNvCxnSpPr>
            <a:stCxn id="18" idx="2"/>
          </p:cNvCxnSpPr>
          <p:nvPr/>
        </p:nvCxnSpPr>
        <p:spPr>
          <a:xfrm flipH="1">
            <a:off x="4533900" y="4156709"/>
            <a:ext cx="371245" cy="358141"/>
          </a:xfrm>
          <a:prstGeom prst="straightConnector1">
            <a:avLst/>
          </a:prstGeom>
          <a:ln w="19050">
            <a:solidFill>
              <a:srgbClr val="4F81B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7639489" y="2741413"/>
            <a:ext cx="1180214" cy="2074678"/>
            <a:chOff x="7639489" y="2722363"/>
            <a:chExt cx="1180214" cy="2074678"/>
          </a:xfrm>
        </p:grpSpPr>
        <p:pic>
          <p:nvPicPr>
            <p:cNvPr id="17203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62536" t="30734" r="27308" b="48794"/>
            <a:stretch>
              <a:fillRect/>
            </a:stretch>
          </p:blipFill>
          <p:spPr bwMode="auto">
            <a:xfrm>
              <a:off x="7639489" y="2722363"/>
              <a:ext cx="1180214" cy="131623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48489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67625" y="3086100"/>
              <a:ext cx="11430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62536" t="52539" r="27308" b="45387"/>
            <a:stretch>
              <a:fillRect/>
            </a:stretch>
          </p:blipFill>
          <p:spPr bwMode="auto">
            <a:xfrm>
              <a:off x="7639489" y="4057650"/>
              <a:ext cx="1180214" cy="13335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42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62536" t="58021" r="27308" b="32553"/>
            <a:stretch>
              <a:fillRect/>
            </a:stretch>
          </p:blipFill>
          <p:spPr bwMode="auto">
            <a:xfrm>
              <a:off x="7639489" y="4191000"/>
              <a:ext cx="1180214" cy="60604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48493" name="Picture 13"/>
            <p:cNvPicPr>
              <a:picLocks noChangeAspect="1" noChangeArrowheads="1"/>
            </p:cNvPicPr>
            <p:nvPr/>
          </p:nvPicPr>
          <p:blipFill>
            <a:blip r:embed="rId6" cstate="print"/>
            <a:srcRect r="2329"/>
            <a:stretch>
              <a:fillRect/>
            </a:stretch>
          </p:blipFill>
          <p:spPr bwMode="auto">
            <a:xfrm>
              <a:off x="7669213" y="4252913"/>
              <a:ext cx="1131887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34075" y="4099478"/>
            <a:ext cx="1281704" cy="7656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45" name="Right Arrow 44"/>
          <p:cNvSpPr/>
          <p:nvPr/>
        </p:nvSpPr>
        <p:spPr bwMode="auto">
          <a:xfrm rot="5400000">
            <a:off x="3528478" y="2433124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43245" y="5455907"/>
            <a:ext cx="18934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2"/>
                </a:solidFill>
              </a:rPr>
              <a:t>Fuse Design Ideas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507126" y="4082902"/>
            <a:ext cx="765544" cy="489098"/>
          </a:xfrm>
          <a:prstGeom prst="ellipse">
            <a:avLst/>
          </a:prstGeom>
          <a:solidFill>
            <a:schemeClr val="bg2">
              <a:alpha val="34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8240233" y="4171507"/>
            <a:ext cx="684028" cy="432391"/>
          </a:xfrm>
          <a:prstGeom prst="ellipse">
            <a:avLst/>
          </a:prstGeom>
          <a:solidFill>
            <a:schemeClr val="bg2">
              <a:alpha val="34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7706" y="1084519"/>
            <a:ext cx="309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pie</a:t>
            </a:r>
            <a:r>
              <a:rPr lang="en-US" sz="1400" dirty="0" smtClean="0"/>
              <a:t> is one </a:t>
            </a:r>
            <a:r>
              <a:rPr lang="en-US" sz="1400" i="1" dirty="0" smtClean="0"/>
              <a:t>compound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sector/color</a:t>
            </a:r>
            <a:r>
              <a:rPr lang="en-US" sz="1400" dirty="0" smtClean="0"/>
              <a:t> is one </a:t>
            </a:r>
            <a:r>
              <a:rPr lang="en-US" sz="1400" i="1" dirty="0" smtClean="0"/>
              <a:t>scaffold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17" grpId="0"/>
      <p:bldP spid="17" grpId="1"/>
      <p:bldP spid="18" grpId="0"/>
      <p:bldP spid="18" grpId="1"/>
      <p:bldP spid="18" grpId="2"/>
      <p:bldP spid="34" grpId="0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84" name="Picture 4"/>
          <p:cNvPicPr>
            <a:picLocks noChangeAspect="1" noChangeArrowheads="1"/>
          </p:cNvPicPr>
          <p:nvPr/>
        </p:nvPicPr>
        <p:blipFill>
          <a:blip r:embed="rId2" cstate="print"/>
          <a:srcRect l="6531" t="23412" r="31151" b="9477"/>
          <a:stretch>
            <a:fillRect/>
          </a:stretch>
        </p:blipFill>
        <p:spPr bwMode="auto">
          <a:xfrm>
            <a:off x="1076325" y="1724025"/>
            <a:ext cx="7241597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577139" cy="677108"/>
          </a:xfrm>
        </p:spPr>
        <p:txBody>
          <a:bodyPr/>
          <a:lstStyle/>
          <a:p>
            <a:r>
              <a:rPr lang="en-US" dirty="0" smtClean="0"/>
              <a:t>Scaffold Hopping via NCATS R-Group Tool: </a:t>
            </a:r>
            <a:br>
              <a:rPr lang="en-US" dirty="0" smtClean="0"/>
            </a:br>
            <a:r>
              <a:rPr lang="en-US" dirty="0" smtClean="0"/>
              <a:t>Iterative SAR Exploration</a:t>
            </a:r>
            <a:endParaRPr lang="en-US" i="1" u="sng" dirty="0"/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5216" y="1169471"/>
            <a:ext cx="1833563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35749" y="1142555"/>
            <a:ext cx="1889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FF9933"/>
                </a:solidFill>
              </a:rPr>
              <a:t>New tricycle scaffold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FF9933"/>
                </a:solidFill>
              </a:rPr>
              <a:t>(1824)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seems</a:t>
            </a:r>
            <a:r>
              <a:rPr lang="en-US" sz="1400" dirty="0" smtClean="0">
                <a:solidFill>
                  <a:srgbClr val="00B050"/>
                </a:solidFill>
              </a:rPr>
              <a:t> more 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rgbClr val="00B050"/>
                </a:solidFill>
              </a:rPr>
              <a:t>active 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than</a:t>
            </a:r>
            <a:r>
              <a:rPr lang="en-US" sz="1400" dirty="0" smtClean="0">
                <a:solidFill>
                  <a:srgbClr val="00B050"/>
                </a:solidFill>
              </a:rPr>
              <a:t> </a:t>
            </a:r>
            <a:r>
              <a:rPr lang="en-US" sz="1400" dirty="0" err="1" smtClean="0">
                <a:solidFill>
                  <a:schemeClr val="accent4">
                    <a:lumMod val="75000"/>
                  </a:schemeClr>
                </a:solidFill>
              </a:rPr>
              <a:t>indoles</a:t>
            </a:r>
            <a:r>
              <a:rPr lang="en-US" sz="1400" dirty="0" smtClean="0">
                <a:solidFill>
                  <a:schemeClr val="accent4">
                    <a:lumMod val="75000"/>
                  </a:schemeClr>
                </a:solidFill>
              </a:rPr>
              <a:t> or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err="1" smtClean="0">
                <a:solidFill>
                  <a:srgbClr val="CC6600"/>
                </a:solidFill>
              </a:rPr>
              <a:t>quinazolines</a:t>
            </a:r>
            <a:r>
              <a:rPr lang="en-US" sz="1400" dirty="0" smtClean="0">
                <a:solidFill>
                  <a:srgbClr val="CC6600"/>
                </a:solidFill>
              </a:rPr>
              <a:t> alone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396716" y="5156792"/>
            <a:ext cx="170121" cy="191386"/>
          </a:xfrm>
          <a:prstGeom prst="ellipse">
            <a:avLst/>
          </a:prstGeom>
          <a:noFill/>
          <a:ln w="28575">
            <a:solidFill>
              <a:srgbClr val="FF9933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524847" y="4162425"/>
            <a:ext cx="1818167" cy="1207018"/>
          </a:xfrm>
          <a:prstGeom prst="ellipse">
            <a:avLst/>
          </a:prstGeom>
          <a:noFill/>
          <a:ln w="28575">
            <a:solidFill>
              <a:srgbClr val="00B050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Oval 10"/>
          <p:cNvSpPr/>
          <p:nvPr/>
        </p:nvSpPr>
        <p:spPr bwMode="auto">
          <a:xfrm rot="20205623">
            <a:off x="2886539" y="1365122"/>
            <a:ext cx="1421219" cy="748983"/>
          </a:xfrm>
          <a:prstGeom prst="ellipse">
            <a:avLst/>
          </a:prstGeom>
          <a:noFill/>
          <a:ln w="28575">
            <a:solidFill>
              <a:srgbClr val="FF9933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81349" y="5934075"/>
            <a:ext cx="288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pXC50 in 3D7 (PF susceptible strain)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2002" y="3852474"/>
            <a:ext cx="41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b="1" dirty="0" smtClean="0"/>
              <a:t>IFI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384424" y="2419350"/>
            <a:ext cx="1169582" cy="2396097"/>
            <a:chOff x="6384424" y="2419350"/>
            <a:chExt cx="1169582" cy="2396097"/>
          </a:xfrm>
        </p:grpSpPr>
        <p:pic>
          <p:nvPicPr>
            <p:cNvPr id="174085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 l="61670" t="34809" r="28265" b="27923"/>
            <a:stretch>
              <a:fillRect/>
            </a:stretch>
          </p:blipFill>
          <p:spPr bwMode="auto">
            <a:xfrm>
              <a:off x="6384424" y="2419350"/>
              <a:ext cx="1169582" cy="239609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4745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16646" y="4102100"/>
              <a:ext cx="1130329" cy="6889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746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11914" y="2816830"/>
              <a:ext cx="1131886" cy="7344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1" name="Right Arrow 20"/>
          <p:cNvSpPr/>
          <p:nvPr/>
        </p:nvSpPr>
        <p:spPr bwMode="auto">
          <a:xfrm rot="5400000">
            <a:off x="3290353" y="2318824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838949" y="0"/>
            <a:ext cx="1162051" cy="1027881"/>
            <a:chOff x="3848099" y="5454832"/>
            <a:chExt cx="1162051" cy="1027881"/>
          </a:xfrm>
        </p:grpSpPr>
        <p:sp>
          <p:nvSpPr>
            <p:cNvPr id="18" name="TextBox 17"/>
            <p:cNvSpPr txBox="1"/>
            <p:nvPr/>
          </p:nvSpPr>
          <p:spPr>
            <a:xfrm>
              <a:off x="3948229" y="5454832"/>
              <a:ext cx="979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Scaffold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Hopping</a:t>
              </a:r>
            </a:p>
          </p:txBody>
        </p:sp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7" cstate="print"/>
            <a:srcRect r="35900"/>
            <a:stretch>
              <a:fillRect/>
            </a:stretch>
          </p:blipFill>
          <p:spPr bwMode="auto">
            <a:xfrm>
              <a:off x="3875132" y="5895975"/>
              <a:ext cx="696867" cy="50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4324350" y="6238875"/>
              <a:ext cx="428625" cy="952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695825" y="6038850"/>
              <a:ext cx="31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000" b="1" dirty="0" smtClean="0">
                  <a:solidFill>
                    <a:schemeClr val="bg2"/>
                  </a:solidFill>
                </a:rPr>
                <a:t>?</a:t>
              </a:r>
              <a:endParaRPr lang="en-US" sz="2000" b="1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3848099" y="5476873"/>
              <a:ext cx="1161288" cy="100584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97706" y="1084519"/>
            <a:ext cx="3094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pie</a:t>
            </a:r>
            <a:r>
              <a:rPr lang="en-US" sz="1400" dirty="0" smtClean="0"/>
              <a:t> is one </a:t>
            </a:r>
            <a:r>
              <a:rPr lang="en-US" sz="1400" i="1" dirty="0" smtClean="0"/>
              <a:t>compound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/>
              <a:t>Each </a:t>
            </a:r>
            <a:r>
              <a:rPr lang="en-US" sz="1400" u="sng" dirty="0" smtClean="0"/>
              <a:t>sector/color</a:t>
            </a:r>
            <a:r>
              <a:rPr lang="en-US" sz="1400" dirty="0" smtClean="0"/>
              <a:t> is one </a:t>
            </a:r>
            <a:r>
              <a:rPr lang="en-US" sz="1400" i="1" dirty="0" smtClean="0"/>
              <a:t>scaffold</a:t>
            </a:r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365124" y="294810"/>
            <a:ext cx="5826126" cy="338554"/>
          </a:xfrm>
        </p:spPr>
        <p:txBody>
          <a:bodyPr/>
          <a:lstStyle/>
          <a:p>
            <a:pPr lvl="0"/>
            <a:r>
              <a:rPr lang="en-US" dirty="0" smtClean="0"/>
              <a:t>Scaffold-Based Decision Making and Hit ID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17499" y="1196151"/>
            <a:ext cx="8521701" cy="465854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Kinase X</a:t>
            </a:r>
          </a:p>
          <a:p>
            <a:pPr lvl="1"/>
            <a:r>
              <a:rPr lang="en-US" sz="2200" dirty="0" smtClean="0"/>
              <a:t>Candidate compound demonstrates exquisite kinase selectivity</a:t>
            </a:r>
          </a:p>
          <a:p>
            <a:pPr lvl="1"/>
            <a:r>
              <a:rPr lang="en-US" sz="2200" dirty="0" smtClean="0"/>
              <a:t>Active against Wild-Type, Inactive against Mutant enzyme</a:t>
            </a:r>
          </a:p>
          <a:p>
            <a:r>
              <a:rPr lang="en-US" sz="2400" dirty="0" smtClean="0"/>
              <a:t>Backup program</a:t>
            </a:r>
          </a:p>
          <a:p>
            <a:pPr lvl="1"/>
            <a:r>
              <a:rPr lang="en-US" sz="2200" dirty="0" smtClean="0"/>
              <a:t>New screens analyzed &amp; integrated using NIH Scaffold Analysis</a:t>
            </a: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25"/>
          <p:cNvGrpSpPr/>
          <p:nvPr/>
        </p:nvGrpSpPr>
        <p:grpSpPr>
          <a:xfrm>
            <a:off x="575730" y="3817579"/>
            <a:ext cx="8164337" cy="1875812"/>
            <a:chOff x="824088" y="4025645"/>
            <a:chExt cx="8164337" cy="1875812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3643488" y="4380949"/>
              <a:ext cx="1253070" cy="762000"/>
            </a:xfrm>
            <a:prstGeom prst="roundRect">
              <a:avLst/>
            </a:prstGeom>
            <a:gradFill rotWithShape="1">
              <a:gsLst>
                <a:gs pos="0">
                  <a:srgbClr val="FF6600">
                    <a:shade val="51000"/>
                    <a:satMod val="130000"/>
                  </a:srgbClr>
                </a:gs>
                <a:gs pos="80000">
                  <a:srgbClr val="FF6600">
                    <a:shade val="93000"/>
                    <a:satMod val="130000"/>
                  </a:srgbClr>
                </a:gs>
                <a:gs pos="100000">
                  <a:srgbClr val="FF66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2060"/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82296" tIns="36576" rIns="82296" bIns="36576" rtlCol="0" anchor="ctr"/>
            <a:lstStyle/>
            <a:p>
              <a:pPr lvl="0" algn="ctr">
                <a:defRPr/>
              </a:pPr>
              <a:r>
                <a:rPr lang="en-US" kern="0" dirty="0" smtClean="0">
                  <a:solidFill>
                    <a:srgbClr val="000000"/>
                  </a:solidFill>
                </a:rPr>
                <a:t>HTS </a:t>
              </a:r>
              <a:r>
                <a:rPr lang="en-US" sz="1600" kern="0" dirty="0" smtClean="0">
                  <a:solidFill>
                    <a:srgbClr val="000000"/>
                  </a:solidFill>
                </a:rPr>
                <a:t>2014</a:t>
              </a:r>
              <a:r>
                <a:rPr lang="en-US" sz="1400" kern="0" dirty="0" smtClean="0">
                  <a:solidFill>
                    <a:srgbClr val="000000"/>
                  </a:solidFill>
                </a:rPr>
                <a:t> 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350K top-up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3613 pIC50s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195688" y="4380949"/>
              <a:ext cx="1295400" cy="762000"/>
            </a:xfrm>
            <a:prstGeom prst="roundRect">
              <a:avLst/>
            </a:prstGeom>
            <a:gradFill rotWithShape="1">
              <a:gsLst>
                <a:gs pos="0">
                  <a:srgbClr val="FF6600">
                    <a:shade val="51000"/>
                    <a:satMod val="130000"/>
                  </a:srgbClr>
                </a:gs>
                <a:gs pos="80000">
                  <a:srgbClr val="FF6600">
                    <a:shade val="93000"/>
                    <a:satMod val="130000"/>
                  </a:srgbClr>
                </a:gs>
                <a:gs pos="100000">
                  <a:srgbClr val="FF66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2060"/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82296" tIns="36576" rIns="82296" bIns="36576" rtlCol="0" anchor="ctr"/>
            <a:lstStyle/>
            <a:p>
              <a:pPr lvl="0" algn="ctr">
                <a:defRPr/>
              </a:pPr>
              <a:r>
                <a:rPr lang="en-US" kern="0" dirty="0" smtClean="0">
                  <a:solidFill>
                    <a:srgbClr val="000000"/>
                  </a:solidFill>
                </a:rPr>
                <a:t>HTS </a:t>
              </a:r>
              <a:r>
                <a:rPr lang="en-US" sz="1600" kern="0" dirty="0" smtClean="0">
                  <a:solidFill>
                    <a:srgbClr val="000000"/>
                  </a:solidFill>
                </a:rPr>
                <a:t>2012</a:t>
              </a:r>
              <a:r>
                <a:rPr lang="en-US" sz="1400" kern="0" dirty="0" smtClean="0">
                  <a:solidFill>
                    <a:srgbClr val="000000"/>
                  </a:solidFill>
                </a:rPr>
                <a:t> 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2M screened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4564 pIC50s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52688" y="4025645"/>
              <a:ext cx="6172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2011                   2012             2014 (backup) 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824088" y="4380949"/>
              <a:ext cx="1219200" cy="762000"/>
            </a:xfrm>
            <a:prstGeom prst="roundRect">
              <a:avLst/>
            </a:prstGeom>
            <a:solidFill>
              <a:srgbClr val="FFC000"/>
            </a:solidFill>
            <a:ln w="9525" cap="flat" cmpd="sng" algn="ctr">
              <a:solidFill>
                <a:srgbClr val="002060"/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82296" tIns="36576" rIns="82296" bIns="36576" rtlCol="0" anchor="ctr"/>
            <a:lstStyle/>
            <a:p>
              <a:pPr lvl="0" algn="ctr">
                <a:defRPr/>
              </a:pPr>
              <a:r>
                <a:rPr lang="en-US" kern="0" dirty="0" smtClean="0">
                  <a:solidFill>
                    <a:srgbClr val="000000"/>
                  </a:solidFill>
                </a:rPr>
                <a:t>Fragment</a:t>
              </a:r>
              <a:r>
                <a:rPr lang="en-US" sz="1400" kern="0" dirty="0" smtClean="0">
                  <a:solidFill>
                    <a:srgbClr val="000000"/>
                  </a:solidFill>
                </a:rPr>
                <a:t> 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hits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288 pIC50s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5091287" y="4380949"/>
              <a:ext cx="1281645" cy="76200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82296" tIns="36576" rIns="82296" bIns="36576" rtlCol="0" anchor="ctr"/>
            <a:lstStyle/>
            <a:p>
              <a:pPr lvl="0" algn="ctr">
                <a:defRPr/>
              </a:pPr>
              <a:r>
                <a:rPr lang="en-US" kern="0" dirty="0" err="1" smtClean="0">
                  <a:solidFill>
                    <a:srgbClr val="000000"/>
                  </a:solidFill>
                </a:rPr>
                <a:t>Chiromics</a:t>
              </a:r>
              <a:r>
                <a:rPr lang="en-US" sz="1400" kern="0" dirty="0" smtClean="0">
                  <a:solidFill>
                    <a:srgbClr val="000000"/>
                  </a:solidFill>
                </a:rPr>
                <a:t> 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diversity lib</a:t>
              </a:r>
              <a:br>
                <a:rPr lang="en-US" sz="1400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557 features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6539088" y="4332392"/>
              <a:ext cx="1348320" cy="859114"/>
            </a:xfrm>
            <a:prstGeom prst="roundRect">
              <a:avLst/>
            </a:prstGeom>
            <a:solidFill>
              <a:srgbClr val="92D050"/>
            </a:solidFill>
            <a:ln w="9525" cap="flat" cmpd="sng" algn="ctr">
              <a:solidFill>
                <a:srgbClr val="002060"/>
              </a:solidFill>
              <a:prstDash val="solid"/>
              <a:headEnd/>
              <a:tailE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82296" tIns="36576" rIns="82296" bIns="36576" rtlCol="0" anchor="ctr"/>
            <a:lstStyle/>
            <a:p>
              <a:pPr lvl="0" algn="ctr">
                <a:defRPr/>
              </a:pPr>
              <a:r>
                <a:rPr lang="en-US" kern="0" dirty="0" smtClean="0">
                  <a:solidFill>
                    <a:srgbClr val="000000"/>
                  </a:solidFill>
                </a:rPr>
                <a:t>DNA ELT</a:t>
              </a:r>
            </a:p>
            <a:p>
              <a:pPr lvl="0" algn="ctr">
                <a:defRPr/>
              </a:pPr>
              <a:r>
                <a:rPr lang="en-US" sz="1400" kern="0" dirty="0" smtClean="0">
                  <a:solidFill>
                    <a:srgbClr val="000000"/>
                  </a:solidFill>
                </a:rPr>
                <a:t>130 libraries</a:t>
              </a:r>
              <a:r>
                <a:rPr lang="en-US" kern="0" dirty="0" smtClean="0">
                  <a:solidFill>
                    <a:srgbClr val="000000"/>
                  </a:solidFill>
                </a:rPr>
                <a:t/>
              </a:r>
              <a:br>
                <a:rPr lang="en-US" kern="0" dirty="0" smtClean="0">
                  <a:solidFill>
                    <a:srgbClr val="000000"/>
                  </a:solidFill>
                </a:rPr>
              </a:br>
              <a:r>
                <a:rPr lang="en-US" sz="1400" kern="0" dirty="0" smtClean="0">
                  <a:solidFill>
                    <a:srgbClr val="000000"/>
                  </a:solidFill>
                </a:rPr>
                <a:t>824 features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6300567" y="4046540"/>
              <a:ext cx="282233" cy="2663686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61471" y="5562903"/>
              <a:ext cx="27683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No activity data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35494" y="5562903"/>
              <a:ext cx="26812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Activity data available</a:t>
              </a:r>
              <a:endParaRPr lang="en-US" sz="1600" dirty="0"/>
            </a:p>
          </p:txBody>
        </p:sp>
        <p:sp>
          <p:nvSpPr>
            <p:cNvPr id="19" name="Right Brace 18"/>
            <p:cNvSpPr/>
            <p:nvPr/>
          </p:nvSpPr>
          <p:spPr>
            <a:xfrm rot="5400000">
              <a:off x="2733729" y="3413731"/>
              <a:ext cx="269022" cy="3942513"/>
            </a:xfrm>
            <a:prstGeom prst="righ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5764625" y="4213653"/>
              <a:ext cx="1709159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107892" y="4492977"/>
              <a:ext cx="8805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099FF"/>
                  </a:solidFill>
                </a:rPr>
                <a:t>9816</a:t>
              </a:r>
              <a:endParaRPr lang="en-US" dirty="0" smtClean="0">
                <a:solidFill>
                  <a:srgbClr val="0099FF"/>
                </a:solidFill>
              </a:endParaRPr>
            </a:p>
            <a:p>
              <a:pPr algn="r"/>
              <a:r>
                <a:rPr lang="en-US" sz="2000" dirty="0" err="1" smtClean="0">
                  <a:solidFill>
                    <a:srgbClr val="0099FF"/>
                  </a:solidFill>
                </a:rPr>
                <a:t>cpds</a:t>
              </a:r>
              <a:endParaRPr lang="en-US" sz="2000" dirty="0">
                <a:solidFill>
                  <a:srgbClr val="0099FF"/>
                </a:solidFill>
              </a:endParaRPr>
            </a:p>
          </p:txBody>
        </p:sp>
        <p:sp>
          <p:nvSpPr>
            <p:cNvPr id="25" name="Right Brace 24"/>
            <p:cNvSpPr/>
            <p:nvPr/>
          </p:nvSpPr>
          <p:spPr>
            <a:xfrm>
              <a:off x="7957360" y="4436532"/>
              <a:ext cx="350204" cy="711201"/>
            </a:xfrm>
            <a:prstGeom prst="rightBrace">
              <a:avLst/>
            </a:prstGeom>
            <a:noFill/>
            <a:ln w="19050">
              <a:solidFill>
                <a:srgbClr val="0099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71870" y="5734050"/>
            <a:ext cx="7123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i="1" dirty="0" smtClean="0">
                <a:solidFill>
                  <a:srgbClr val="0099FF"/>
                </a:solidFill>
              </a:rPr>
              <a:t>Goal: identify selective backup series from new Hit ID efforts</a:t>
            </a:r>
            <a:endParaRPr lang="en-US" sz="2000" i="1" dirty="0">
              <a:solidFill>
                <a:srgbClr val="0099FF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015271" y="19050"/>
            <a:ext cx="1161288" cy="1005840"/>
            <a:chOff x="7701071" y="4133077"/>
            <a:chExt cx="1161288" cy="1005840"/>
          </a:xfrm>
        </p:grpSpPr>
        <p:pic>
          <p:nvPicPr>
            <p:cNvPr id="26" name="Picture 8" descr="C:\Users\db484575\AppData\Local\Microsoft\Windows\Temporary Internet Files\Content.IE5\JK3RAAQZ\jigsawpuzzle[1].jpg"/>
            <p:cNvPicPr>
              <a:picLocks noChangeAspect="1" noChangeArrowheads="1"/>
            </p:cNvPicPr>
            <p:nvPr/>
          </p:nvPicPr>
          <p:blipFill>
            <a:blip r:embed="rId3" cstate="print"/>
            <a:srcRect l="26706" t="19477" r="12383" b="39930"/>
            <a:stretch>
              <a:fillRect/>
            </a:stretch>
          </p:blipFill>
          <p:spPr bwMode="auto">
            <a:xfrm>
              <a:off x="7722250" y="4359246"/>
              <a:ext cx="1115568" cy="552033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7701071" y="4133077"/>
              <a:ext cx="1161288" cy="100584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Dataset</a:t>
              </a:r>
            </a:p>
            <a:p>
              <a:pPr marL="171450" indent="-171450" algn="ctr">
                <a:buClr>
                  <a:schemeClr val="tx1"/>
                </a:buClr>
              </a:pPr>
              <a:endParaRPr lang="en-US" sz="3600" b="1" dirty="0" smtClean="0">
                <a:solidFill>
                  <a:srgbClr val="C84104"/>
                </a:solidFill>
              </a:endParaRP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Integration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7"/>
          <p:cNvGrpSpPr/>
          <p:nvPr/>
        </p:nvGrpSpPr>
        <p:grpSpPr>
          <a:xfrm>
            <a:off x="856491" y="1432561"/>
            <a:ext cx="3364097" cy="2984610"/>
            <a:chOff x="1016511" y="1061086"/>
            <a:chExt cx="3364097" cy="2984610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5011" t="3374" r="25053" b="7362"/>
            <a:stretch>
              <a:fillRect/>
            </a:stretch>
          </p:blipFill>
          <p:spPr bwMode="auto">
            <a:xfrm>
              <a:off x="1016511" y="1061086"/>
              <a:ext cx="3364097" cy="2984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7528" t="57746" r="89039" b="37337"/>
            <a:stretch>
              <a:fillRect/>
            </a:stretch>
          </p:blipFill>
          <p:spPr bwMode="auto">
            <a:xfrm>
              <a:off x="1155700" y="3378200"/>
              <a:ext cx="165100" cy="164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5" name="TextBox 54"/>
          <p:cNvSpPr txBox="1"/>
          <p:nvPr/>
        </p:nvSpPr>
        <p:spPr>
          <a:xfrm>
            <a:off x="4322692" y="6057566"/>
            <a:ext cx="110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B050"/>
                </a:solidFill>
              </a:rPr>
              <a:t>HTS 2014 hit</a:t>
            </a:r>
            <a:endParaRPr lang="en-US" sz="1400" dirty="0">
              <a:solidFill>
                <a:srgbClr val="0099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Selective Lead Series Linked Across Datasets</a:t>
            </a:r>
            <a:endParaRPr lang="en-US" sz="2400" dirty="0"/>
          </a:p>
        </p:txBody>
      </p:sp>
      <p:sp>
        <p:nvSpPr>
          <p:cNvPr id="47" name="Slide Number Placeholder 4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-502663" y="2588300"/>
            <a:ext cx="2286000" cy="24534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Mean </a:t>
            </a:r>
            <a:r>
              <a:rPr lang="el-GR" sz="1200" b="1" dirty="0" smtClean="0">
                <a:solidFill>
                  <a:srgbClr val="000000"/>
                </a:solidFill>
              </a:rPr>
              <a:t>Δ</a:t>
            </a:r>
            <a:r>
              <a:rPr lang="en-US" sz="1200" b="1" dirty="0" smtClean="0">
                <a:solidFill>
                  <a:srgbClr val="000000"/>
                </a:solidFill>
              </a:rPr>
              <a:t>( WT  pIC</a:t>
            </a:r>
            <a:r>
              <a:rPr lang="en-US" sz="1200" b="1" baseline="-25000" dirty="0" smtClean="0">
                <a:solidFill>
                  <a:srgbClr val="000000"/>
                </a:solidFill>
              </a:rPr>
              <a:t>50 </a:t>
            </a:r>
            <a:r>
              <a:rPr lang="en-US" sz="1200" b="1" dirty="0" smtClean="0">
                <a:solidFill>
                  <a:srgbClr val="000000"/>
                </a:solidFill>
              </a:rPr>
              <a:t>– mutant  pIC</a:t>
            </a:r>
            <a:r>
              <a:rPr lang="en-US" sz="1200" b="1" baseline="-25000" dirty="0" smtClean="0">
                <a:solidFill>
                  <a:srgbClr val="000000"/>
                </a:solidFill>
              </a:rPr>
              <a:t>50 </a:t>
            </a:r>
            <a:r>
              <a:rPr lang="en-US" sz="1200" b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33641" y="4445707"/>
            <a:ext cx="1104900" cy="26670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Mean </a:t>
            </a:r>
            <a:r>
              <a:rPr lang="en-US" sz="1200" b="1" dirty="0" err="1" smtClean="0">
                <a:solidFill>
                  <a:srgbClr val="000000"/>
                </a:solidFill>
              </a:rPr>
              <a:t>PFI</a:t>
            </a:r>
            <a:r>
              <a:rPr lang="en-US" sz="1200" b="1" baseline="-25000" dirty="0" err="1" smtClean="0">
                <a:solidFill>
                  <a:srgbClr val="000000"/>
                </a:solidFill>
              </a:rPr>
              <a:t>pred</a:t>
            </a:r>
            <a:endParaRPr lang="en-US" sz="12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62100" y="1998085"/>
            <a:ext cx="1817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b="1" u="sng" dirty="0" smtClean="0">
                <a:solidFill>
                  <a:srgbClr val="000000"/>
                </a:solidFill>
              </a:rPr>
              <a:t>Scaffold-Level Details: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44571" y="4939099"/>
            <a:ext cx="1524000" cy="117203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 dirty="0" smtClean="0">
                <a:solidFill>
                  <a:srgbClr val="000000"/>
                </a:solidFill>
              </a:rPr>
              <a:t>Mech.  pIC</a:t>
            </a:r>
            <a:r>
              <a:rPr lang="en-US" sz="1400" baseline="-25000" dirty="0" smtClean="0">
                <a:solidFill>
                  <a:srgbClr val="000000"/>
                </a:solidFill>
              </a:rPr>
              <a:t>50</a:t>
            </a:r>
            <a:r>
              <a:rPr lang="en-US" sz="1400" dirty="0" smtClean="0">
                <a:solidFill>
                  <a:srgbClr val="000000"/>
                </a:solidFill>
              </a:rPr>
              <a:t>: 7.1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 Cell pIC</a:t>
            </a:r>
            <a:r>
              <a:rPr lang="en-US" sz="1400" baseline="-25000" dirty="0" smtClean="0">
                <a:solidFill>
                  <a:srgbClr val="000000"/>
                </a:solidFill>
              </a:rPr>
              <a:t>50</a:t>
            </a:r>
            <a:r>
              <a:rPr lang="en-US" sz="1400" dirty="0" smtClean="0">
                <a:solidFill>
                  <a:srgbClr val="000000"/>
                </a:solidFill>
              </a:rPr>
              <a:t>: 6.3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               LE: 0.44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30875" y="2243851"/>
            <a:ext cx="1974850" cy="11337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</a:rPr>
              <a:t>Statistics</a:t>
            </a:r>
            <a:br>
              <a:rPr lang="en-US" sz="1200" b="1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Mech. pIC</a:t>
            </a:r>
            <a:r>
              <a:rPr lang="en-US" sz="1200" baseline="-25000" dirty="0" smtClean="0">
                <a:solidFill>
                  <a:srgbClr val="000000"/>
                </a:solidFill>
              </a:rPr>
              <a:t>50</a:t>
            </a:r>
            <a:r>
              <a:rPr lang="en-US" sz="1200" dirty="0" smtClean="0">
                <a:solidFill>
                  <a:srgbClr val="000000"/>
                </a:solidFill>
              </a:rPr>
              <a:t>:  6.0 ± 0.88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Cell pIC</a:t>
            </a:r>
            <a:r>
              <a:rPr lang="en-US" sz="1200" baseline="-25000" dirty="0" smtClean="0">
                <a:solidFill>
                  <a:srgbClr val="000000"/>
                </a:solidFill>
              </a:rPr>
              <a:t>50</a:t>
            </a:r>
            <a:r>
              <a:rPr lang="en-US" sz="1200" dirty="0" smtClean="0">
                <a:solidFill>
                  <a:srgbClr val="000000"/>
                </a:solidFill>
              </a:rPr>
              <a:t>: 5.3 ± 0.81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                LE:  0.35 ± 0.05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2647" y="5738416"/>
            <a:ext cx="3438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6600"/>
                </a:solidFill>
              </a:rPr>
              <a:t>Chemistry initiated on series! </a:t>
            </a: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176" t="8554" r="48909" b="87425"/>
          <a:stretch>
            <a:fillRect/>
          </a:stretch>
        </p:blipFill>
        <p:spPr bwMode="auto">
          <a:xfrm>
            <a:off x="1992559" y="1697889"/>
            <a:ext cx="1259083" cy="25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Box 50"/>
          <p:cNvSpPr txBox="1"/>
          <p:nvPr/>
        </p:nvSpPr>
        <p:spPr>
          <a:xfrm>
            <a:off x="6276976" y="6083710"/>
            <a:ext cx="260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7030A0"/>
                </a:solidFill>
              </a:rPr>
              <a:t>HTS 2012 hit (not followed up)</a:t>
            </a:r>
            <a:endParaRPr lang="en-US" sz="1400" dirty="0">
              <a:solidFill>
                <a:srgbClr val="7030A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34844" y="1136968"/>
            <a:ext cx="3669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b="1" u="sng" dirty="0" smtClean="0">
                <a:solidFill>
                  <a:srgbClr val="000000"/>
                </a:solidFill>
              </a:rPr>
              <a:t>Scaffold classification by mutant binding</a:t>
            </a:r>
          </a:p>
        </p:txBody>
      </p:sp>
      <p:grpSp>
        <p:nvGrpSpPr>
          <p:cNvPr id="6" name="Group 46"/>
          <p:cNvGrpSpPr/>
          <p:nvPr/>
        </p:nvGrpSpPr>
        <p:grpSpPr>
          <a:xfrm>
            <a:off x="1279001" y="3502209"/>
            <a:ext cx="1468214" cy="625362"/>
            <a:chOff x="1439021" y="3130734"/>
            <a:chExt cx="1468214" cy="625362"/>
          </a:xfrm>
        </p:grpSpPr>
        <p:grpSp>
          <p:nvGrpSpPr>
            <p:cNvPr id="7" name="Group 80"/>
            <p:cNvGrpSpPr/>
            <p:nvPr/>
          </p:nvGrpSpPr>
          <p:grpSpPr>
            <a:xfrm>
              <a:off x="1490701" y="3130734"/>
              <a:ext cx="1416534" cy="441063"/>
              <a:chOff x="4000500" y="3133117"/>
              <a:chExt cx="1416534" cy="441063"/>
            </a:xfrm>
          </p:grpSpPr>
          <p:grpSp>
            <p:nvGrpSpPr>
              <p:cNvPr id="8" name="Group 18"/>
              <p:cNvGrpSpPr/>
              <p:nvPr/>
            </p:nvGrpSpPr>
            <p:grpSpPr>
              <a:xfrm>
                <a:off x="4014787" y="3133117"/>
                <a:ext cx="1402247" cy="230832"/>
                <a:chOff x="4014787" y="3133117"/>
                <a:chExt cx="1402247" cy="230832"/>
              </a:xfrm>
            </p:grpSpPr>
            <p:pic>
              <p:nvPicPr>
                <p:cNvPr id="86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25906" t="38341" r="69616" b="55524"/>
                <a:stretch>
                  <a:fillRect/>
                </a:stretch>
              </p:blipFill>
              <p:spPr bwMode="auto">
                <a:xfrm>
                  <a:off x="4014787" y="3139676"/>
                  <a:ext cx="228600" cy="2177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7" name="TextBox 86"/>
                <p:cNvSpPr txBox="1"/>
                <p:nvPr/>
              </p:nvSpPr>
              <p:spPr>
                <a:xfrm>
                  <a:off x="4212858" y="3133117"/>
                  <a:ext cx="120417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 smtClean="0"/>
                    <a:t>Selective WT/</a:t>
                  </a:r>
                  <a:r>
                    <a:rPr lang="en-US" sz="900" b="1" dirty="0" err="1" smtClean="0"/>
                    <a:t>mut</a:t>
                  </a:r>
                  <a:r>
                    <a:rPr lang="en-US" sz="900" b="1" dirty="0" smtClean="0"/>
                    <a:t>. </a:t>
                  </a:r>
                  <a:endParaRPr lang="en-US" sz="900" b="1" dirty="0"/>
                </a:p>
              </p:txBody>
            </p:sp>
          </p:grpSp>
          <p:grpSp>
            <p:nvGrpSpPr>
              <p:cNvPr id="9" name="Group 19"/>
              <p:cNvGrpSpPr/>
              <p:nvPr/>
            </p:nvGrpSpPr>
            <p:grpSpPr>
              <a:xfrm>
                <a:off x="4000500" y="3343348"/>
                <a:ext cx="1147229" cy="230832"/>
                <a:chOff x="4000500" y="3343348"/>
                <a:chExt cx="1147229" cy="230832"/>
              </a:xfrm>
            </p:grpSpPr>
            <p:pic>
              <p:nvPicPr>
                <p:cNvPr id="84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69190" t="76380" r="25053" b="16871"/>
                <a:stretch>
                  <a:fillRect/>
                </a:stretch>
              </p:blipFill>
              <p:spPr bwMode="auto">
                <a:xfrm>
                  <a:off x="4000500" y="3353989"/>
                  <a:ext cx="257175" cy="2095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5" name="TextBox 84"/>
                <p:cNvSpPr txBox="1"/>
                <p:nvPr/>
              </p:nvSpPr>
              <p:spPr>
                <a:xfrm>
                  <a:off x="4212858" y="3343348"/>
                  <a:ext cx="934871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 smtClean="0"/>
                    <a:t>Non-selective</a:t>
                  </a:r>
                  <a:endParaRPr lang="en-US" sz="900" b="1" dirty="0"/>
                </a:p>
              </p:txBody>
            </p:sp>
          </p:grpSp>
        </p:grpSp>
        <p:sp>
          <p:nvSpPr>
            <p:cNvPr id="44" name="TextBox 43"/>
            <p:cNvSpPr txBox="1"/>
            <p:nvPr/>
          </p:nvSpPr>
          <p:spPr>
            <a:xfrm>
              <a:off x="1439021" y="3525264"/>
              <a:ext cx="83227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 smtClean="0"/>
                <a:t>Size:  pIC50</a:t>
              </a:r>
              <a:endParaRPr lang="en-US" sz="900" b="1" dirty="0"/>
            </a:p>
          </p:txBody>
        </p:sp>
      </p:grpSp>
      <p:grpSp>
        <p:nvGrpSpPr>
          <p:cNvPr id="10" name="Group 78"/>
          <p:cNvGrpSpPr/>
          <p:nvPr/>
        </p:nvGrpSpPr>
        <p:grpSpPr>
          <a:xfrm>
            <a:off x="4503539" y="3077904"/>
            <a:ext cx="4389529" cy="2229642"/>
            <a:chOff x="4503539" y="3147576"/>
            <a:chExt cx="4389529" cy="2229642"/>
          </a:xfrm>
        </p:grpSpPr>
        <p:grpSp>
          <p:nvGrpSpPr>
            <p:cNvPr id="11" name="Group 71"/>
            <p:cNvGrpSpPr/>
            <p:nvPr/>
          </p:nvGrpSpPr>
          <p:grpSpPr>
            <a:xfrm>
              <a:off x="4752590" y="3413001"/>
              <a:ext cx="3085718" cy="1658121"/>
              <a:chOff x="4565257" y="1230590"/>
              <a:chExt cx="3085718" cy="1658121"/>
            </a:xfrm>
          </p:grpSpPr>
          <p:pic>
            <p:nvPicPr>
              <p:cNvPr id="74" name="Picture 73" descr="image00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r="79185" b="13683"/>
              <a:stretch>
                <a:fillRect/>
              </a:stretch>
            </p:blipFill>
            <p:spPr bwMode="auto">
              <a:xfrm>
                <a:off x="4565257" y="1230590"/>
                <a:ext cx="641743" cy="1657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5" name="Picture 4" descr="image00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16625" b="13683"/>
              <a:stretch>
                <a:fillRect/>
              </a:stretch>
            </p:blipFill>
            <p:spPr bwMode="auto">
              <a:xfrm flipH="1">
                <a:off x="5080493" y="1230827"/>
                <a:ext cx="2570482" cy="1657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719638" y="3147576"/>
              <a:ext cx="354060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u="sng" dirty="0" smtClean="0">
                  <a:solidFill>
                    <a:srgbClr val="000000"/>
                  </a:solidFill>
                </a:rPr>
                <a:t>Assay Drill-Down:</a:t>
              </a:r>
            </a:p>
          </p:txBody>
        </p:sp>
        <p:grpSp>
          <p:nvGrpSpPr>
            <p:cNvPr id="12" name="Group 36"/>
            <p:cNvGrpSpPr/>
            <p:nvPr/>
          </p:nvGrpSpPr>
          <p:grpSpPr>
            <a:xfrm>
              <a:off x="7884574" y="3697871"/>
              <a:ext cx="1008494" cy="1064266"/>
              <a:chOff x="7960268" y="2244543"/>
              <a:chExt cx="859605" cy="907144"/>
            </a:xfrm>
          </p:grpSpPr>
          <p:pic>
            <p:nvPicPr>
              <p:cNvPr id="38" name="Picture 7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6779" t="38180" r="20678" b="38282"/>
              <a:stretch>
                <a:fillRect/>
              </a:stretch>
            </p:blipFill>
            <p:spPr bwMode="auto">
              <a:xfrm>
                <a:off x="7960268" y="2244543"/>
                <a:ext cx="202462" cy="9071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8081773" y="2260575"/>
                <a:ext cx="620593" cy="18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Mechanistic</a:t>
                </a:r>
                <a:endParaRPr lang="en-US" sz="8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81773" y="2408213"/>
                <a:ext cx="727169" cy="18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Full-length WT</a:t>
                </a:r>
                <a:endParaRPr lang="en-US" sz="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8081773" y="2565378"/>
                <a:ext cx="738100" cy="18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 Truncated WT</a:t>
                </a:r>
                <a:endParaRPr lang="en-US" sz="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081773" y="2720161"/>
                <a:ext cx="307700" cy="18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Cell</a:t>
                </a:r>
                <a:endParaRPr lang="en-US" sz="8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8081773" y="2872561"/>
                <a:ext cx="426573" cy="183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 smtClean="0"/>
                  <a:t>Mutant</a:t>
                </a:r>
                <a:endParaRPr lang="en-US" sz="800" dirty="0"/>
              </a:p>
            </p:txBody>
          </p:sp>
        </p:grpSp>
        <p:sp>
          <p:nvSpPr>
            <p:cNvPr id="60" name="Rectangle 59"/>
            <p:cNvSpPr/>
            <p:nvPr/>
          </p:nvSpPr>
          <p:spPr>
            <a:xfrm rot="16200000">
              <a:off x="4355532" y="3989105"/>
              <a:ext cx="620992" cy="324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</a:rPr>
                <a:t> pIC</a:t>
              </a:r>
              <a:r>
                <a:rPr lang="en-US" sz="1200" b="1" baseline="-25000" dirty="0" smtClean="0">
                  <a:solidFill>
                    <a:srgbClr val="000000"/>
                  </a:solidFill>
                </a:rPr>
                <a:t>50</a:t>
              </a:r>
              <a:endParaRPr lang="en-US" sz="1200" dirty="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718902" y="5052241"/>
              <a:ext cx="1591410" cy="3249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>
                  <a:solidFill>
                    <a:srgbClr val="000000"/>
                  </a:solidFill>
                </a:rPr>
                <a:t>GSK Compound ID</a:t>
              </a:r>
              <a:endParaRPr lang="en-US" sz="1200" dirty="0"/>
            </a:p>
          </p:txBody>
        </p:sp>
      </p:grpSp>
      <p:grpSp>
        <p:nvGrpSpPr>
          <p:cNvPr id="13" name="Group 77"/>
          <p:cNvGrpSpPr/>
          <p:nvPr/>
        </p:nvGrpSpPr>
        <p:grpSpPr>
          <a:xfrm>
            <a:off x="5212248" y="3398858"/>
            <a:ext cx="2568694" cy="1563881"/>
            <a:chOff x="5248164" y="3458188"/>
            <a:chExt cx="2568694" cy="1563881"/>
          </a:xfrm>
        </p:grpSpPr>
        <p:sp>
          <p:nvSpPr>
            <p:cNvPr id="64" name="Rectangle 63"/>
            <p:cNvSpPr/>
            <p:nvPr/>
          </p:nvSpPr>
          <p:spPr>
            <a:xfrm>
              <a:off x="6194789" y="3458188"/>
              <a:ext cx="1622069" cy="1563881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378129" y="3471249"/>
              <a:ext cx="715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7030A0"/>
                  </a:solidFill>
                </a:rPr>
                <a:t>2012</a:t>
              </a:r>
              <a:endParaRPr lang="en-US" dirty="0">
                <a:solidFill>
                  <a:srgbClr val="7030A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248164" y="3458188"/>
              <a:ext cx="912994" cy="1563881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255191" y="3471249"/>
              <a:ext cx="71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2014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543550" y="1103314"/>
          <a:ext cx="2562226" cy="886169"/>
        </p:xfrm>
        <a:graphic>
          <a:graphicData uri="http://schemas.openxmlformats.org/presentationml/2006/ole">
            <p:oleObj spid="_x0000_s2050" name="CS ChemDraw Drawing" r:id="rId8" imgW="4140200" imgH="1432254" progId="ChemDraw.Document.6.0">
              <p:embed/>
            </p:oleObj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467475" y="5300956"/>
          <a:ext cx="2417763" cy="826794"/>
        </p:xfrm>
        <a:graphic>
          <a:graphicData uri="http://schemas.openxmlformats.org/presentationml/2006/ole">
            <p:oleObj spid="_x0000_s2051" name="CS ChemDraw Drawing" r:id="rId9" imgW="3922409" imgH="1340868" progId="ChemDraw.Document.6.0">
              <p:embed/>
            </p:oleObj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3924300" y="5248275"/>
          <a:ext cx="2025648" cy="860424"/>
        </p:xfrm>
        <a:graphic>
          <a:graphicData uri="http://schemas.openxmlformats.org/presentationml/2006/ole">
            <p:oleObj spid="_x0000_s2052" name="CS ChemDraw Drawing" r:id="rId10" imgW="3270115" imgH="1340868" progId="ChemDraw.Document.6.0">
              <p:embed/>
            </p:oleObj>
          </a:graphicData>
        </a:graphic>
      </p:graphicFrame>
      <p:grpSp>
        <p:nvGrpSpPr>
          <p:cNvPr id="53" name="Group 52"/>
          <p:cNvGrpSpPr/>
          <p:nvPr/>
        </p:nvGrpSpPr>
        <p:grpSpPr>
          <a:xfrm>
            <a:off x="7015271" y="19050"/>
            <a:ext cx="1161288" cy="1005840"/>
            <a:chOff x="7701071" y="4133077"/>
            <a:chExt cx="1161288" cy="1005840"/>
          </a:xfrm>
        </p:grpSpPr>
        <p:pic>
          <p:nvPicPr>
            <p:cNvPr id="54" name="Picture 8" descr="C:\Users\db484575\AppData\Local\Microsoft\Windows\Temporary Internet Files\Content.IE5\JK3RAAQZ\jigsawpuzzle[1].jpg"/>
            <p:cNvPicPr>
              <a:picLocks noChangeAspect="1" noChangeArrowheads="1"/>
            </p:cNvPicPr>
            <p:nvPr/>
          </p:nvPicPr>
          <p:blipFill>
            <a:blip r:embed="rId11" cstate="print"/>
            <a:srcRect l="26706" t="19477" r="12383" b="39930"/>
            <a:stretch>
              <a:fillRect/>
            </a:stretch>
          </p:blipFill>
          <p:spPr bwMode="auto">
            <a:xfrm>
              <a:off x="7722250" y="4359246"/>
              <a:ext cx="1115568" cy="552033"/>
            </a:xfrm>
            <a:prstGeom prst="rect">
              <a:avLst/>
            </a:prstGeom>
            <a:noFill/>
          </p:spPr>
        </p:pic>
        <p:sp>
          <p:nvSpPr>
            <p:cNvPr id="56" name="TextBox 55"/>
            <p:cNvSpPr txBox="1"/>
            <p:nvPr/>
          </p:nvSpPr>
          <p:spPr>
            <a:xfrm>
              <a:off x="7701071" y="4133077"/>
              <a:ext cx="1161288" cy="100584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Dataset</a:t>
              </a:r>
            </a:p>
            <a:p>
              <a:pPr marL="171450" indent="-171450" algn="ctr">
                <a:buClr>
                  <a:schemeClr val="tx1"/>
                </a:buClr>
              </a:pPr>
              <a:endParaRPr lang="en-US" sz="3600" b="1" dirty="0" smtClean="0">
                <a:solidFill>
                  <a:srgbClr val="C84104"/>
                </a:solidFill>
              </a:endParaRP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Integration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47" grpId="0"/>
      <p:bldP spid="66" grpId="0"/>
      <p:bldP spid="69" grpId="0"/>
      <p:bldP spid="5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811313" cy="677108"/>
          </a:xfrm>
        </p:spPr>
        <p:txBody>
          <a:bodyPr/>
          <a:lstStyle/>
          <a:p>
            <a:r>
              <a:rPr lang="en-US" dirty="0" smtClean="0"/>
              <a:t>Identify and Test Unmeasured Compounds </a:t>
            </a:r>
            <a:br>
              <a:rPr lang="en-US" dirty="0" smtClean="0"/>
            </a:br>
            <a:r>
              <a:rPr lang="en-US" dirty="0" smtClean="0"/>
              <a:t>Based on Overlap with Actives </a:t>
            </a:r>
            <a:endParaRPr lang="en-US" dirty="0"/>
          </a:p>
        </p:txBody>
      </p:sp>
      <p:pic>
        <p:nvPicPr>
          <p:cNvPr id="17920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83286" y="1123312"/>
            <a:ext cx="2250003" cy="82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9206" name="Picture 6"/>
          <p:cNvPicPr>
            <a:picLocks noChangeAspect="1" noChangeArrowheads="1"/>
          </p:cNvPicPr>
          <p:nvPr/>
        </p:nvPicPr>
        <p:blipFill>
          <a:blip r:embed="rId3" cstate="print"/>
          <a:srcRect l="29937" t="8377" r="29221" b="76544"/>
          <a:stretch>
            <a:fillRect/>
          </a:stretch>
        </p:blipFill>
        <p:spPr bwMode="auto">
          <a:xfrm>
            <a:off x="2561978" y="1107933"/>
            <a:ext cx="724395" cy="123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920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477" t="58254" r="6367" b="27238"/>
          <a:stretch>
            <a:fillRect/>
          </a:stretch>
        </p:blipFill>
        <p:spPr bwMode="auto">
          <a:xfrm>
            <a:off x="6470818" y="1200398"/>
            <a:ext cx="1377538" cy="105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125062" y="2467424"/>
            <a:ext cx="8311208" cy="3796448"/>
            <a:chOff x="163162" y="2591249"/>
            <a:chExt cx="8311208" cy="3796448"/>
          </a:xfrm>
        </p:grpSpPr>
        <p:grpSp>
          <p:nvGrpSpPr>
            <p:cNvPr id="12" name="Group 11"/>
            <p:cNvGrpSpPr/>
            <p:nvPr/>
          </p:nvGrpSpPr>
          <p:grpSpPr>
            <a:xfrm>
              <a:off x="163162" y="2591249"/>
              <a:ext cx="8311208" cy="3796448"/>
              <a:chOff x="439387" y="2838899"/>
              <a:chExt cx="8311208" cy="3796448"/>
            </a:xfrm>
          </p:grpSpPr>
          <p:pic>
            <p:nvPicPr>
              <p:cNvPr id="179203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349" t="53737" r="33232" b="7193"/>
              <a:stretch>
                <a:fillRect/>
              </a:stretch>
            </p:blipFill>
            <p:spPr bwMode="auto">
              <a:xfrm>
                <a:off x="4657062" y="2838899"/>
                <a:ext cx="4093533" cy="3520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9204" name="Picture 4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l="14907" t="17226" r="60744" b="46041"/>
              <a:stretch>
                <a:fillRect/>
              </a:stretch>
            </p:blipFill>
            <p:spPr bwMode="auto">
              <a:xfrm>
                <a:off x="627321" y="2849516"/>
                <a:ext cx="4082902" cy="3310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2349" t="90592" r="38028" b="7193"/>
              <a:stretch>
                <a:fillRect/>
              </a:stretch>
            </p:blipFill>
            <p:spPr bwMode="auto">
              <a:xfrm>
                <a:off x="1151889" y="6163294"/>
                <a:ext cx="3289482" cy="1995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2410691" y="6327570"/>
                <a:ext cx="558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tx1"/>
                  </a:buClr>
                </a:pPr>
                <a:r>
                  <a:rPr lang="en-US" sz="1400" b="1" dirty="0" smtClean="0"/>
                  <a:t>PFI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923808" y="6327570"/>
                <a:ext cx="558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tx1"/>
                  </a:buClr>
                </a:pPr>
                <a:r>
                  <a:rPr lang="en-US" sz="1400" b="1" dirty="0" smtClean="0"/>
                  <a:t>PFI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39387" y="4239492"/>
                <a:ext cx="5581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Clr>
                    <a:schemeClr val="tx1"/>
                  </a:buClr>
                </a:pPr>
                <a:r>
                  <a:rPr lang="en-US" sz="1400" b="1" dirty="0" smtClean="0"/>
                  <a:t>MW</a:t>
                </a: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2288841" y="5440630"/>
              <a:ext cx="1235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err="1" smtClean="0">
                  <a:solidFill>
                    <a:srgbClr val="00B050"/>
                  </a:solidFill>
                </a:rPr>
                <a:t>Ligand</a:t>
              </a:r>
              <a:r>
                <a:rPr lang="en-US" sz="1200" dirty="0" smtClean="0">
                  <a:solidFill>
                    <a:srgbClr val="00B050"/>
                  </a:solidFill>
                </a:rPr>
                <a:t>-efficient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rgbClr val="00B050"/>
                  </a:solidFill>
                </a:rPr>
                <a:t>HTS_2014 hit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0575" y="3027957"/>
              <a:ext cx="1094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Low MW/PFI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untested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fragment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53022" y="2954726"/>
              <a:ext cx="1094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Low MW/PFI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ELT feature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to synthesize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25117" y="3027956"/>
              <a:ext cx="12350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err="1" smtClean="0">
                  <a:solidFill>
                    <a:srgbClr val="00B050"/>
                  </a:solidFill>
                </a:rPr>
                <a:t>Ligand</a:t>
              </a:r>
              <a:r>
                <a:rPr lang="en-US" sz="1200" dirty="0" smtClean="0">
                  <a:solidFill>
                    <a:srgbClr val="00B050"/>
                  </a:solidFill>
                </a:rPr>
                <a:t>-efficient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rgbClr val="00B050"/>
                  </a:solidFill>
                </a:rPr>
                <a:t>HTS_2014 hit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75640" y="5009158"/>
              <a:ext cx="1094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Low MW/PFI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untested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fragment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59211" y="3938393"/>
              <a:ext cx="1094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Low MW/PFI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ELT features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200" dirty="0" smtClean="0">
                  <a:solidFill>
                    <a:schemeClr val="accent1"/>
                  </a:solidFill>
                </a:rPr>
                <a:t>to synthesize</a:t>
              </a:r>
            </a:p>
          </p:txBody>
        </p:sp>
      </p:grp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8041945" y="4142880"/>
            <a:ext cx="978230" cy="1568132"/>
            <a:chOff x="8041945" y="1047255"/>
            <a:chExt cx="978230" cy="156813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67110" t="39467" r="27535" b="54388"/>
            <a:stretch>
              <a:fillRect/>
            </a:stretch>
          </p:blipFill>
          <p:spPr bwMode="auto">
            <a:xfrm>
              <a:off x="8115300" y="1218278"/>
              <a:ext cx="816049" cy="5033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041945" y="1047255"/>
              <a:ext cx="97823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050" b="1" u="sng" dirty="0" smtClean="0"/>
                <a:t>Color by LE</a:t>
              </a:r>
            </a:p>
          </p:txBody>
        </p:sp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67110" t="50146" r="27535" b="41763"/>
            <a:stretch>
              <a:fillRect/>
            </a:stretch>
          </p:blipFill>
          <p:spPr bwMode="auto">
            <a:xfrm>
              <a:off x="8115300" y="1952625"/>
              <a:ext cx="816049" cy="662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8041945" y="1733976"/>
              <a:ext cx="8448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050" b="1" u="sng" dirty="0" smtClean="0"/>
                <a:t>Shape by: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rot="9880933">
            <a:off x="3271303" y="1471100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1216615">
            <a:off x="6024028" y="1518724"/>
            <a:ext cx="431568" cy="233838"/>
          </a:xfrm>
          <a:prstGeom prst="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Oval 37"/>
          <p:cNvSpPr/>
          <p:nvPr/>
        </p:nvSpPr>
        <p:spPr bwMode="auto">
          <a:xfrm rot="1753722">
            <a:off x="3973574" y="1257321"/>
            <a:ext cx="1181100" cy="539828"/>
          </a:xfrm>
          <a:prstGeom prst="ellipse">
            <a:avLst/>
          </a:prstGeom>
          <a:noFill/>
          <a:ln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4630800" y="1457325"/>
            <a:ext cx="760350" cy="501750"/>
          </a:xfrm>
          <a:prstGeom prst="ellipse">
            <a:avLst/>
          </a:prstGeom>
          <a:noFill/>
          <a:ln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015271" y="19050"/>
            <a:ext cx="1161288" cy="1005840"/>
            <a:chOff x="7701071" y="4133077"/>
            <a:chExt cx="1161288" cy="1005840"/>
          </a:xfrm>
        </p:grpSpPr>
        <p:pic>
          <p:nvPicPr>
            <p:cNvPr id="44" name="Picture 8" descr="C:\Users\db484575\AppData\Local\Microsoft\Windows\Temporary Internet Files\Content.IE5\JK3RAAQZ\jigsawpuzzle[1].jpg"/>
            <p:cNvPicPr>
              <a:picLocks noChangeAspect="1" noChangeArrowheads="1"/>
            </p:cNvPicPr>
            <p:nvPr/>
          </p:nvPicPr>
          <p:blipFill>
            <a:blip r:embed="rId6" cstate="print"/>
            <a:srcRect l="26706" t="19477" r="12383" b="39930"/>
            <a:stretch>
              <a:fillRect/>
            </a:stretch>
          </p:blipFill>
          <p:spPr bwMode="auto">
            <a:xfrm>
              <a:off x="7722250" y="4359246"/>
              <a:ext cx="1115568" cy="552033"/>
            </a:xfrm>
            <a:prstGeom prst="rect">
              <a:avLst/>
            </a:prstGeom>
            <a:noFill/>
          </p:spPr>
        </p:pic>
        <p:sp>
          <p:nvSpPr>
            <p:cNvPr id="45" name="TextBox 44"/>
            <p:cNvSpPr txBox="1"/>
            <p:nvPr/>
          </p:nvSpPr>
          <p:spPr>
            <a:xfrm>
              <a:off x="7701071" y="4133077"/>
              <a:ext cx="1161288" cy="100584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Dataset</a:t>
              </a:r>
            </a:p>
            <a:p>
              <a:pPr marL="171450" indent="-171450" algn="ctr">
                <a:buClr>
                  <a:schemeClr val="tx1"/>
                </a:buClr>
              </a:pPr>
              <a:endParaRPr lang="en-US" sz="3600" b="1" dirty="0" smtClean="0">
                <a:solidFill>
                  <a:srgbClr val="C84104"/>
                </a:solidFill>
              </a:endParaRP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Integration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4662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Introduction: 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Merging disparate screening output</a:t>
            </a: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Methods – Scaffold Analytics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Limitations of Clustering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Walking between Scaffolds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Comparison of Scaffold Generation Methods</a:t>
            </a:r>
          </a:p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Results – Linking series across datasets 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Hit prioritization &amp; Scaffold Hopping (TCAMS)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Dataset Integration &amp; Scaffold Progression (Kinase X)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Conclusion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Directions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181100"/>
            <a:ext cx="9144000" cy="520064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38163" lvl="1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Merging datasets using scaffolds enables</a:t>
            </a:r>
            <a:r>
              <a:rPr lang="en-US" sz="2400" dirty="0" smtClean="0"/>
              <a:t> a cohesive visualization of chemical series 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 suggests opportunities for hybridization</a:t>
            </a:r>
          </a:p>
          <a:p>
            <a:pPr marL="538163" lvl="1" indent="-27000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Automated scaffold and R-group generation is a powerful method for hit prioritization and scaffold hopping in large &amp; diverse datasets</a:t>
            </a:r>
          </a:p>
          <a:p>
            <a:pPr marL="995363" lvl="2" indent="-27000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200" dirty="0" smtClean="0"/>
              <a:t>Partitioning into clusters is ambiguous, incomplete for SAR navigation. </a:t>
            </a:r>
            <a:endParaRPr lang="en-US" sz="2400" dirty="0" smtClean="0"/>
          </a:p>
          <a:p>
            <a:pPr marL="538163" lvl="1" indent="-27000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accent1"/>
                </a:solidFill>
              </a:rPr>
              <a:t>Pros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4F81BD"/>
                </a:solidFill>
              </a:rPr>
              <a:t>Cons</a:t>
            </a:r>
            <a:r>
              <a:rPr lang="en-US" sz="2400" dirty="0" smtClean="0"/>
              <a:t> of Scaffold-Generation Methods: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Frameworks: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Exhaustive (complete)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exhaustive (redundant)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NCATS R-Group Tool: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R-group-oriented</a:t>
            </a:r>
            <a:r>
              <a:rPr lang="en-US" sz="2200" dirty="0" smtClean="0"/>
              <a:t> /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scaffolds need pruning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smtClean="0"/>
              <a:t>Scaffold Network: </a:t>
            </a:r>
            <a:r>
              <a:rPr lang="en-US" sz="2200" dirty="0" smtClean="0">
                <a:solidFill>
                  <a:schemeClr val="bg2"/>
                </a:solidFill>
              </a:rPr>
              <a:t>scales to large datasets</a:t>
            </a:r>
            <a:r>
              <a:rPr lang="en-US" sz="2200" dirty="0" smtClean="0"/>
              <a:t> / </a:t>
            </a:r>
            <a:r>
              <a:rPr lang="en-US" sz="2200" dirty="0" smtClean="0">
                <a:solidFill>
                  <a:srgbClr val="4F81BD"/>
                </a:solidFill>
              </a:rPr>
              <a:t>complex visualization/integration</a:t>
            </a:r>
          </a:p>
          <a:p>
            <a:pPr marL="538163" lvl="1" indent="-270000">
              <a:spcBef>
                <a:spcPts val="12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Future improvements: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smtClean="0"/>
              <a:t>Scalability to huge and ever-changing datasets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200" dirty="0" smtClean="0"/>
              <a:t>Automated selection of informative overlapping scaffolds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Combining </a:t>
            </a:r>
            <a:r>
              <a:rPr lang="en-US" sz="2200" dirty="0" smtClean="0"/>
              <a:t>multiple scaffold-generation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&amp; Questions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sz="2400" dirty="0" smtClean="0"/>
              <a:t>Small </a:t>
            </a:r>
            <a:r>
              <a:rPr lang="en-US" sz="2400" dirty="0"/>
              <a:t>Molecule Lead Discovery </a:t>
            </a:r>
            <a:r>
              <a:rPr lang="en-US" sz="2400" dirty="0" smtClean="0"/>
              <a:t>at GSK</a:t>
            </a:r>
            <a:endParaRPr lang="en-US" sz="2400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3364" y="1071563"/>
            <a:ext cx="3227062" cy="90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6" tIns="45708" rIns="91416" bIns="45708">
            <a:spAutoFit/>
          </a:bodyPr>
          <a:lstStyle/>
          <a:p>
            <a:pPr algn="l" eaLnBrk="1" hangingPunct="1"/>
            <a:r>
              <a:rPr lang="en-US" sz="1400" b="1" i="1" dirty="0" smtClean="0">
                <a:solidFill>
                  <a:schemeClr val="tx1"/>
                </a:solidFill>
              </a:rPr>
              <a:t>High Throughput Screening</a:t>
            </a:r>
            <a:endParaRPr lang="en-US" sz="1400" b="1" i="1" dirty="0">
              <a:solidFill>
                <a:schemeClr val="tx1"/>
              </a:solidFill>
            </a:endParaRP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Maximize chemical diversity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Miniaturized assays, automated QC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Intelligent hit selection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73364" y="4033251"/>
            <a:ext cx="3023599" cy="90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6" tIns="45708" rIns="91416" bIns="45708">
            <a:spAutoFit/>
          </a:bodyPr>
          <a:lstStyle/>
          <a:p>
            <a:pPr algn="l" eaLnBrk="1" hangingPunct="1"/>
            <a:r>
              <a:rPr lang="en-US" sz="1400" b="1" i="1" dirty="0" smtClean="0">
                <a:solidFill>
                  <a:schemeClr val="tx1"/>
                </a:solidFill>
              </a:rPr>
              <a:t>Encoded Library Technology</a:t>
            </a:r>
            <a:endParaRPr lang="en-US" sz="1400" b="1" i="1" dirty="0">
              <a:solidFill>
                <a:schemeClr val="tx1"/>
              </a:solidFill>
            </a:endParaRP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Unique GSK asset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Rapidly-improving collection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Small scale process</a:t>
            </a:r>
            <a:endParaRPr lang="en-US" sz="1300" i="1" dirty="0">
              <a:solidFill>
                <a:schemeClr val="tx1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452220" y="4014201"/>
            <a:ext cx="2457880" cy="90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6" tIns="45708" rIns="91416" bIns="45708">
            <a:spAutoFit/>
          </a:bodyPr>
          <a:lstStyle/>
          <a:p>
            <a:pPr algn="l" eaLnBrk="1" hangingPunct="1"/>
            <a:r>
              <a:rPr lang="en-US" sz="1400" b="1" i="1" dirty="0" smtClean="0">
                <a:solidFill>
                  <a:schemeClr val="tx1"/>
                </a:solidFill>
              </a:rPr>
              <a:t>Focused Screening</a:t>
            </a:r>
            <a:endParaRPr lang="en-US" sz="1400" b="1" i="1" dirty="0">
              <a:solidFill>
                <a:schemeClr val="tx1"/>
              </a:solidFill>
            </a:endParaRP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Exploit connectivity of targets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Biased to certain target types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Small scale process</a:t>
            </a:r>
          </a:p>
        </p:txBody>
      </p:sp>
      <p:pic>
        <p:nvPicPr>
          <p:cNvPr id="11" name="Picture 9" descr="kinome_STKE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6492096" y="4669520"/>
            <a:ext cx="2055153" cy="1637955"/>
          </a:xfrm>
          <a:prstGeom prst="rect">
            <a:avLst/>
          </a:prstGeom>
          <a:noFill/>
          <a:ln/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597944" y="1081088"/>
            <a:ext cx="2268812" cy="907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6" tIns="45708" rIns="91416" bIns="45708">
            <a:spAutoFit/>
          </a:bodyPr>
          <a:lstStyle/>
          <a:p>
            <a:pPr algn="l" eaLnBrk="1" hangingPunct="1"/>
            <a:r>
              <a:rPr lang="en-US" sz="1400" b="1" i="1" dirty="0">
                <a:solidFill>
                  <a:schemeClr val="tx1"/>
                </a:solidFill>
              </a:rPr>
              <a:t>Fragment </a:t>
            </a:r>
            <a:r>
              <a:rPr lang="en-US" sz="1400" b="1" i="1" dirty="0" smtClean="0">
                <a:solidFill>
                  <a:schemeClr val="tx1"/>
                </a:solidFill>
              </a:rPr>
              <a:t>Hit ID</a:t>
            </a:r>
            <a:endParaRPr lang="en-US" sz="1400" b="1" i="1" dirty="0">
              <a:solidFill>
                <a:schemeClr val="tx1"/>
              </a:solidFill>
            </a:endParaRP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Low Mol Wt starting points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High </a:t>
            </a:r>
            <a:r>
              <a:rPr lang="en-US" sz="1300" i="1" dirty="0" err="1" smtClean="0">
                <a:solidFill>
                  <a:schemeClr val="tx1"/>
                </a:solidFill>
              </a:rPr>
              <a:t>ligand</a:t>
            </a:r>
            <a:r>
              <a:rPr lang="en-US" sz="1300" i="1" dirty="0" smtClean="0">
                <a:solidFill>
                  <a:schemeClr val="tx1"/>
                </a:solidFill>
              </a:rPr>
              <a:t> efficiency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Biophysical techniques</a:t>
            </a:r>
            <a:endParaRPr lang="en-US" sz="1300" i="1" dirty="0">
              <a:solidFill>
                <a:schemeClr val="tx1"/>
              </a:solidFill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/>
        </p:nvGraphicFramePr>
        <p:xfrm>
          <a:off x="3272522" y="2033588"/>
          <a:ext cx="2623194" cy="1648874"/>
        </p:xfrm>
        <a:graphic>
          <a:graphicData uri="http://schemas.openxmlformats.org/presentationml/2006/ole">
            <p:oleObj spid="_x0000_s84994" name="Image" r:id="rId4" imgW="13638095" imgH="7568254" progId="">
              <p:embed/>
            </p:oleObj>
          </a:graphicData>
        </a:graphic>
      </p:graphicFrame>
      <p:sp>
        <p:nvSpPr>
          <p:cNvPr id="17" name="Title 15"/>
          <p:cNvSpPr txBox="1">
            <a:spLocks/>
          </p:cNvSpPr>
          <p:nvPr/>
        </p:nvSpPr>
        <p:spPr>
          <a:xfrm>
            <a:off x="539750" y="0"/>
            <a:ext cx="8604250" cy="1052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1366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9985" algn="l"/>
              </a:tabLst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64195" name="Picture 3" descr="C:\Users\kzl12136\Documents\ELT_SciComp\frontend\windows\SCCommonControls\SC.Message\Resources\ELT.bmp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24041" y="4889645"/>
            <a:ext cx="1942909" cy="1457181"/>
          </a:xfrm>
          <a:prstGeom prst="rect">
            <a:avLst/>
          </a:prstGeom>
          <a:noFill/>
        </p:spPr>
      </p:pic>
      <p:pic>
        <p:nvPicPr>
          <p:cNvPr id="18" name="Picture 2" descr="http://www.bio-itworld.com/images/1103_horz_GSK-facility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718" y="2052638"/>
            <a:ext cx="2348531" cy="1538288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1628775" y="3162300"/>
            <a:ext cx="90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800" dirty="0" smtClean="0"/>
              <a:t>GSK, </a:t>
            </a:r>
          </a:p>
          <a:p>
            <a:pPr marL="171450" indent="-171450">
              <a:buClr>
                <a:schemeClr val="tx1"/>
              </a:buClr>
            </a:pPr>
            <a:r>
              <a:rPr lang="en-US" sz="800" dirty="0" err="1" smtClean="0"/>
              <a:t>Tres</a:t>
            </a:r>
            <a:r>
              <a:rPr lang="en-US" sz="800" dirty="0" smtClean="0"/>
              <a:t> Cantos, </a:t>
            </a:r>
          </a:p>
          <a:p>
            <a:pPr marL="171450" indent="-171450">
              <a:buClr>
                <a:schemeClr val="tx1"/>
              </a:buClr>
            </a:pPr>
            <a:r>
              <a:rPr lang="en-US" sz="800" dirty="0" smtClean="0"/>
              <a:t>Spain</a:t>
            </a:r>
          </a:p>
        </p:txBody>
      </p:sp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6324600" y="1081088"/>
            <a:ext cx="2638425" cy="112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16" tIns="45708" rIns="91416" bIns="45708">
            <a:spAutoFit/>
          </a:bodyPr>
          <a:lstStyle/>
          <a:p>
            <a:pPr algn="l" eaLnBrk="1" hangingPunct="1"/>
            <a:r>
              <a:rPr lang="en-US" sz="1400" b="1" i="1" dirty="0" smtClean="0">
                <a:solidFill>
                  <a:schemeClr val="tx1"/>
                </a:solidFill>
              </a:rPr>
              <a:t>High-Content / Phenotypic Screen</a:t>
            </a:r>
            <a:endParaRPr lang="en-US" sz="1400" b="1" i="1" dirty="0">
              <a:solidFill>
                <a:schemeClr val="tx1"/>
              </a:solidFill>
            </a:endParaRP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Human Disease-Relevant Assays, often image-based</a:t>
            </a:r>
          </a:p>
          <a:p>
            <a:pPr marL="114270" indent="-114270" eaLnBrk="1" hangingPunct="1">
              <a:buFontTx/>
              <a:buChar char="-"/>
            </a:pPr>
            <a:r>
              <a:rPr lang="en-US" sz="1300" i="1" dirty="0" smtClean="0">
                <a:solidFill>
                  <a:schemeClr val="tx1"/>
                </a:solidFill>
              </a:rPr>
              <a:t>Target agnostic/</a:t>
            </a:r>
            <a:r>
              <a:rPr lang="en-US" sz="1300" i="1" dirty="0" smtClean="0"/>
              <a:t>ID</a:t>
            </a:r>
            <a:r>
              <a:rPr lang="en-US" sz="1300" i="1" dirty="0" smtClean="0">
                <a:solidFill>
                  <a:schemeClr val="tx1"/>
                </a:solidFill>
              </a:rPr>
              <a:t> later</a:t>
            </a:r>
            <a:endParaRPr lang="en-US" sz="1300" i="1" dirty="0">
              <a:solidFill>
                <a:schemeClr val="tx1"/>
              </a:solidFill>
            </a:endParaRPr>
          </a:p>
        </p:txBody>
      </p:sp>
      <p:pic>
        <p:nvPicPr>
          <p:cNvPr id="21" name="Picture 4" descr="http://www.mcponline.org/content/4/1/44/F6.large.jpg"/>
          <p:cNvPicPr>
            <a:picLocks noChangeAspect="1" noChangeArrowheads="1"/>
          </p:cNvPicPr>
          <p:nvPr/>
        </p:nvPicPr>
        <p:blipFill>
          <a:blip r:embed="rId7" cstate="screen"/>
          <a:srcRect l="5007" t="1875"/>
          <a:stretch>
            <a:fillRect/>
          </a:stretch>
        </p:blipFill>
        <p:spPr bwMode="auto">
          <a:xfrm>
            <a:off x="6477000" y="2219325"/>
            <a:ext cx="1498600" cy="1495426"/>
          </a:xfrm>
          <a:prstGeom prst="rect">
            <a:avLst/>
          </a:prstGeom>
          <a:noFill/>
        </p:spPr>
      </p:pic>
      <p:sp>
        <p:nvSpPr>
          <p:cNvPr id="23" name="24-Point Star 22"/>
          <p:cNvSpPr/>
          <p:nvPr/>
        </p:nvSpPr>
        <p:spPr bwMode="auto">
          <a:xfrm>
            <a:off x="3457575" y="4295775"/>
            <a:ext cx="2505075" cy="2000250"/>
          </a:xfrm>
          <a:prstGeom prst="star24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200" b="1" kern="0" dirty="0" smtClean="0">
                <a:solidFill>
                  <a:schemeClr val="bg1"/>
                </a:solidFill>
                <a:latin typeface="Arial"/>
              </a:rPr>
              <a:t>Screening output: large, diverse, and difficult to navigate </a:t>
            </a:r>
          </a:p>
        </p:txBody>
      </p:sp>
      <p:sp>
        <p:nvSpPr>
          <p:cNvPr id="25" name="Notched Right Arrow 24"/>
          <p:cNvSpPr/>
          <p:nvPr/>
        </p:nvSpPr>
        <p:spPr bwMode="auto">
          <a:xfrm>
            <a:off x="2781299" y="5019675"/>
            <a:ext cx="638175" cy="304800"/>
          </a:xfrm>
          <a:prstGeom prst="notched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Notched Right Arrow 25"/>
          <p:cNvSpPr/>
          <p:nvPr/>
        </p:nvSpPr>
        <p:spPr bwMode="auto">
          <a:xfrm rot="2928841">
            <a:off x="3008496" y="4034113"/>
            <a:ext cx="685800" cy="361476"/>
          </a:xfrm>
          <a:prstGeom prst="notched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Notched Right Arrow 27"/>
          <p:cNvSpPr/>
          <p:nvPr/>
        </p:nvSpPr>
        <p:spPr bwMode="auto">
          <a:xfrm rot="5400000">
            <a:off x="4483894" y="3793335"/>
            <a:ext cx="547685" cy="333375"/>
          </a:xfrm>
          <a:prstGeom prst="notched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Notched Right Arrow 28"/>
          <p:cNvSpPr/>
          <p:nvPr/>
        </p:nvSpPr>
        <p:spPr bwMode="auto">
          <a:xfrm flipH="1">
            <a:off x="5972171" y="5067301"/>
            <a:ext cx="628653" cy="304800"/>
          </a:xfrm>
          <a:prstGeom prst="notched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Notched Right Arrow 29"/>
          <p:cNvSpPr/>
          <p:nvPr/>
        </p:nvSpPr>
        <p:spPr bwMode="auto">
          <a:xfrm rot="8751426">
            <a:off x="5637396" y="3919813"/>
            <a:ext cx="685800" cy="361476"/>
          </a:xfrm>
          <a:prstGeom prst="notchedRight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and References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>
              <a:defRPr/>
            </a:pPr>
            <a:r>
              <a:rPr lang="en-US" sz="2600" dirty="0" smtClean="0"/>
              <a:t>Scaffold Generation Methods: </a:t>
            </a:r>
          </a:p>
          <a:p>
            <a:pPr lvl="1">
              <a:defRPr/>
            </a:pPr>
            <a:r>
              <a:rPr lang="en-US" sz="2200" dirty="0" smtClean="0"/>
              <a:t>NCATS R-group analysis (</a:t>
            </a:r>
            <a:r>
              <a:rPr lang="en-US" sz="2200" dirty="0" smtClean="0">
                <a:hlinkClick r:id="rId2"/>
              </a:rPr>
              <a:t>http://tripod.nih.gov/?p=46</a:t>
            </a:r>
            <a:r>
              <a:rPr lang="en-US" sz="2200" dirty="0" smtClean="0"/>
              <a:t> )</a:t>
            </a:r>
          </a:p>
          <a:p>
            <a:pPr lvl="1">
              <a:defRPr/>
            </a:pPr>
            <a:r>
              <a:rPr lang="en-US" sz="2200" dirty="0" smtClean="0"/>
              <a:t>Frameworks (Data-Driven Clustering, GSK/ChemAxon)</a:t>
            </a:r>
          </a:p>
          <a:p>
            <a:pPr lvl="1">
              <a:defRPr/>
            </a:pPr>
            <a:r>
              <a:rPr lang="en-US" sz="2200" dirty="0" smtClean="0"/>
              <a:t>Scaffold Network Generator (</a:t>
            </a:r>
            <a:r>
              <a:rPr lang="en-US" sz="2200" dirty="0" smtClean="0">
                <a:hlinkClick r:id="rId3"/>
              </a:rPr>
              <a:t>http://swami.wustl.edu/sng</a:t>
            </a:r>
            <a:r>
              <a:rPr lang="en-US" sz="2200" dirty="0" smtClean="0"/>
              <a:t>) </a:t>
            </a:r>
          </a:p>
          <a:p>
            <a:pPr lvl="1">
              <a:defRPr/>
            </a:pPr>
            <a:r>
              <a:rPr lang="en-US" sz="2200" dirty="0" smtClean="0"/>
              <a:t>Agglomerative Clustering (Complete Linkage, GSK/ChemAxon)</a:t>
            </a:r>
          </a:p>
          <a:p>
            <a:pPr lvl="1">
              <a:defRPr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44137" y="5263716"/>
            <a:ext cx="341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Times" pitchFamily="18" charset="0"/>
              </a:rPr>
              <a:t>G. Harper, G. S. Bravi, S. D. Pickett, J. Hussain, and D. V. S. Green. </a:t>
            </a:r>
            <a:r>
              <a:rPr lang="en-GB" sz="1000" i="1" dirty="0" smtClean="0">
                <a:latin typeface="Times" pitchFamily="18" charset="0"/>
              </a:rPr>
              <a:t>J. Chem. Inf. </a:t>
            </a:r>
            <a:r>
              <a:rPr lang="en-GB" sz="1000" i="1" dirty="0" err="1" smtClean="0">
                <a:latin typeface="Times" pitchFamily="18" charset="0"/>
              </a:rPr>
              <a:t>Comput</a:t>
            </a:r>
            <a:r>
              <a:rPr lang="en-GB" sz="1000" i="1" dirty="0" smtClean="0">
                <a:latin typeface="Times" pitchFamily="18" charset="0"/>
              </a:rPr>
              <a:t>. Sci.,</a:t>
            </a:r>
            <a:r>
              <a:rPr lang="en-GB" sz="1000" dirty="0" smtClean="0">
                <a:latin typeface="Times" pitchFamily="18" charset="0"/>
              </a:rPr>
              <a:t>  </a:t>
            </a:r>
            <a:r>
              <a:rPr lang="en-GB" sz="1000" b="1" dirty="0" smtClean="0">
                <a:latin typeface="Times" pitchFamily="18" charset="0"/>
              </a:rPr>
              <a:t>44(6),</a:t>
            </a:r>
            <a:r>
              <a:rPr lang="en-GB" sz="1000" dirty="0" smtClean="0">
                <a:latin typeface="Times" pitchFamily="18" charset="0"/>
              </a:rPr>
              <a:t>  2145-2156 (2004)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58114" y="5231634"/>
            <a:ext cx="2019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NCATS R–group tool @ </a:t>
            </a:r>
            <a:r>
              <a:rPr lang="en-US" sz="1000" dirty="0" smtClean="0">
                <a:hlinkClick r:id="rId4"/>
              </a:rPr>
              <a:t>http://tripod.nih.gov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491430" y="5252700"/>
            <a:ext cx="341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Times" pitchFamily="18" charset="0"/>
              </a:rPr>
              <a:t>M. K. Matlock, J.M. </a:t>
            </a:r>
            <a:r>
              <a:rPr lang="en-GB" sz="1000" dirty="0" err="1" smtClean="0">
                <a:latin typeface="Times" pitchFamily="18" charset="0"/>
              </a:rPr>
              <a:t>Zaretzki</a:t>
            </a:r>
            <a:r>
              <a:rPr lang="en-GB" sz="1000" dirty="0" smtClean="0">
                <a:latin typeface="Times" pitchFamily="18" charset="0"/>
              </a:rPr>
              <a:t>, and S. J. Swamidass. </a:t>
            </a:r>
            <a:r>
              <a:rPr lang="en-US" sz="1000" i="1" dirty="0" smtClean="0">
                <a:latin typeface="Times" pitchFamily="18" charset="0"/>
              </a:rPr>
              <a:t>Bioinformatics. </a:t>
            </a:r>
            <a:r>
              <a:rPr lang="en-US" sz="1000" b="1" dirty="0" smtClean="0">
                <a:latin typeface="Times" pitchFamily="18" charset="0"/>
              </a:rPr>
              <a:t>29(20), </a:t>
            </a:r>
            <a:r>
              <a:rPr lang="en-US" sz="1000" dirty="0" smtClean="0">
                <a:latin typeface="Times" pitchFamily="18" charset="0"/>
              </a:rPr>
              <a:t>2655-2656 (2013).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8185" y="1181101"/>
            <a:ext cx="8938901" cy="494347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38163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 used overlapping chemical clusters (scaffolds, frameworks) to organize chemical output from multiple screening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datasets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538163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400" dirty="0" smtClean="0"/>
              <a:t>The methods we tried each have their strong points and reveal slightly different things about the chemical series in the data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automated, exhaustive, and quantitative fragmentation can be used to link chemical series across datasets</a:t>
            </a:r>
          </a:p>
          <a:p>
            <a:pPr marL="538163" lvl="1" indent="-270000">
              <a:spcAft>
                <a:spcPts val="600"/>
              </a:spcAft>
            </a:pPr>
            <a:r>
              <a:rPr lang="en-US" sz="2400" baseline="0" dirty="0" smtClean="0"/>
              <a:t>The key is setting up the visualization and navigation correctly.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8163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Applications demonstrated in the talk: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noProof="0" dirty="0" smtClean="0"/>
              <a:t>Hit triage and decision-making at the scaffold level using aggregate (min/max/median) activity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400" dirty="0" smtClean="0"/>
              <a:t>Scaffold hopping to new regions of chemical space 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R-group table generation by the NCATS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method</a:t>
            </a:r>
          </a:p>
          <a:p>
            <a:pPr marL="538163" lvl="1" indent="-270000">
              <a:spcAft>
                <a:spcPts val="600"/>
              </a:spcAft>
            </a:pPr>
            <a:r>
              <a:rPr lang="en-US" sz="2400" baseline="0" dirty="0" smtClean="0"/>
              <a:t>Future</a:t>
            </a:r>
            <a:r>
              <a:rPr lang="en-US" sz="2400" dirty="0" smtClean="0"/>
              <a:t> improvements: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Scalability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huge and ever-changing datasets</a:t>
            </a:r>
          </a:p>
          <a:p>
            <a:pPr marL="995363" lvl="2" indent="-270000">
              <a:spcAft>
                <a:spcPts val="600"/>
              </a:spcAft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Automated reduction to the least number of informative scaffolds</a:t>
            </a:r>
          </a:p>
          <a:p>
            <a:pPr marL="995363" lvl="2" indent="-270000">
              <a:spcAft>
                <a:spcPts val="600"/>
              </a:spcAft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538163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95363" lvl="2" indent="-270000">
              <a:spcAft>
                <a:spcPts val="600"/>
              </a:spcAft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671522" y="6051402"/>
            <a:ext cx="299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Fewer aromatics but kills potency</a:t>
            </a:r>
            <a:endParaRPr lang="en-US" dirty="0"/>
          </a:p>
        </p:txBody>
      </p:sp>
      <p:grpSp>
        <p:nvGrpSpPr>
          <p:cNvPr id="2" name="Group 81"/>
          <p:cNvGrpSpPr/>
          <p:nvPr/>
        </p:nvGrpSpPr>
        <p:grpSpPr>
          <a:xfrm>
            <a:off x="396534" y="4220307"/>
            <a:ext cx="3514284" cy="1511017"/>
            <a:chOff x="6258637" y="2442026"/>
            <a:chExt cx="2398215" cy="1005800"/>
          </a:xfrm>
        </p:grpSpPr>
        <p:pic>
          <p:nvPicPr>
            <p:cNvPr id="48" name="Picture 2"/>
            <p:cNvPicPr>
              <a:picLocks noChangeArrowheads="1"/>
            </p:cNvPicPr>
            <p:nvPr/>
          </p:nvPicPr>
          <p:blipFill>
            <a:blip r:embed="rId3" cstate="print"/>
            <a:srcRect l="17306" t="38182" r="60838" b="44073"/>
            <a:stretch>
              <a:fillRect/>
            </a:stretch>
          </p:blipFill>
          <p:spPr bwMode="auto">
            <a:xfrm>
              <a:off x="6258637" y="2442026"/>
              <a:ext cx="2398215" cy="878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 l="15542" t="92357" r="63497" b="4892"/>
            <a:stretch>
              <a:fillRect/>
            </a:stretch>
          </p:blipFill>
          <p:spPr bwMode="auto">
            <a:xfrm>
              <a:off x="6351493" y="3284331"/>
              <a:ext cx="2199835" cy="163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Oval 53"/>
            <p:cNvSpPr/>
            <p:nvPr/>
          </p:nvSpPr>
          <p:spPr>
            <a:xfrm>
              <a:off x="6391426" y="2816202"/>
              <a:ext cx="161925" cy="142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3600897" y="4227044"/>
            <a:ext cx="209365" cy="214642"/>
          </a:xfrm>
          <a:prstGeom prst="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330347" y="5728084"/>
            <a:ext cx="1619093" cy="40066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</a:rPr>
              <a:t>PIC</a:t>
            </a:r>
            <a:r>
              <a:rPr lang="en-US" sz="1000" b="1" baseline="-25000" dirty="0" smtClean="0">
                <a:solidFill>
                  <a:srgbClr val="000000"/>
                </a:solidFill>
              </a:rPr>
              <a:t>50</a:t>
            </a:r>
          </a:p>
        </p:txBody>
      </p:sp>
      <p:sp>
        <p:nvSpPr>
          <p:cNvPr id="81" name="TextBox 80"/>
          <p:cNvSpPr txBox="1"/>
          <p:nvPr/>
        </p:nvSpPr>
        <p:spPr>
          <a:xfrm rot="16200000">
            <a:off x="-370390" y="4845093"/>
            <a:ext cx="1659896" cy="17017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000" b="1" dirty="0" err="1" smtClean="0">
                <a:solidFill>
                  <a:srgbClr val="000000"/>
                </a:solidFill>
              </a:rPr>
              <a:t>ArRings</a:t>
            </a:r>
            <a:endParaRPr lang="en-US" sz="1000" b="1" baseline="-25000" dirty="0" smtClean="0">
              <a:solidFill>
                <a:srgbClr val="000000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99050" y="6025276"/>
            <a:ext cx="3667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FF0000"/>
                </a:solidFill>
              </a:rPr>
              <a:t>Also fewer aromatics but ligand efficient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3" name="Group 83"/>
          <p:cNvGrpSpPr/>
          <p:nvPr/>
        </p:nvGrpSpPr>
        <p:grpSpPr>
          <a:xfrm>
            <a:off x="5050612" y="4220307"/>
            <a:ext cx="3693858" cy="1329495"/>
            <a:chOff x="6215495" y="3721064"/>
            <a:chExt cx="2432649" cy="875560"/>
          </a:xfrm>
        </p:grpSpPr>
        <p:pic>
          <p:nvPicPr>
            <p:cNvPr id="49" name="Picture 2"/>
            <p:cNvPicPr>
              <a:picLocks noChangeArrowheads="1"/>
            </p:cNvPicPr>
            <p:nvPr/>
          </p:nvPicPr>
          <p:blipFill>
            <a:blip r:embed="rId3" cstate="print"/>
            <a:srcRect l="16913" t="56682" r="60917" b="25641"/>
            <a:stretch>
              <a:fillRect/>
            </a:stretch>
          </p:blipFill>
          <p:spPr bwMode="auto">
            <a:xfrm>
              <a:off x="6215495" y="3721064"/>
              <a:ext cx="2432649" cy="875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Oval 60"/>
            <p:cNvSpPr/>
            <p:nvPr/>
          </p:nvSpPr>
          <p:spPr>
            <a:xfrm>
              <a:off x="7182187" y="4081417"/>
              <a:ext cx="161925" cy="1428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8454109" y="4227044"/>
            <a:ext cx="216949" cy="216949"/>
          </a:xfrm>
          <a:prstGeom prst="rect">
            <a:avLst/>
          </a:prstGeom>
          <a:noFill/>
          <a:ln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058673" y="5723777"/>
            <a:ext cx="1677737" cy="40497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000" b="1" dirty="0" smtClean="0">
                <a:solidFill>
                  <a:srgbClr val="000000"/>
                </a:solidFill>
              </a:rPr>
              <a:t>PIC</a:t>
            </a:r>
            <a:r>
              <a:rPr lang="en-US" sz="1000" b="1" baseline="-25000" dirty="0" smtClean="0">
                <a:solidFill>
                  <a:srgbClr val="000000"/>
                </a:solidFill>
              </a:rPr>
              <a:t>50</a:t>
            </a:r>
          </a:p>
        </p:txBody>
      </p:sp>
      <p:sp>
        <p:nvSpPr>
          <p:cNvPr id="82" name="TextBox 81"/>
          <p:cNvSpPr txBox="1"/>
          <p:nvPr/>
        </p:nvSpPr>
        <p:spPr>
          <a:xfrm rot="16200000">
            <a:off x="4231239" y="4841373"/>
            <a:ext cx="1677737" cy="17760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US" sz="1000" b="1" dirty="0" err="1" smtClean="0">
                <a:solidFill>
                  <a:srgbClr val="000000"/>
                </a:solidFill>
              </a:rPr>
              <a:t>ArRings</a:t>
            </a:r>
            <a:endParaRPr lang="en-US" sz="1000" b="1" baseline="-25000" dirty="0" smtClean="0">
              <a:solidFill>
                <a:srgbClr val="000000"/>
              </a:solidFill>
            </a:endParaRPr>
          </a:p>
        </p:txBody>
      </p:sp>
      <p:pic>
        <p:nvPicPr>
          <p:cNvPr id="85" name="Picture 2"/>
          <p:cNvPicPr>
            <a:picLocks noChangeArrowheads="1"/>
          </p:cNvPicPr>
          <p:nvPr/>
        </p:nvPicPr>
        <p:blipFill>
          <a:blip r:embed="rId3" cstate="print"/>
          <a:srcRect l="59405" t="92287" r="19827" b="5321"/>
          <a:stretch>
            <a:fillRect/>
          </a:stretch>
        </p:blipFill>
        <p:spPr bwMode="auto">
          <a:xfrm>
            <a:off x="5279843" y="5510710"/>
            <a:ext cx="3460468" cy="17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06"/>
          <p:cNvGrpSpPr/>
          <p:nvPr/>
        </p:nvGrpSpPr>
        <p:grpSpPr>
          <a:xfrm>
            <a:off x="2184845" y="952500"/>
            <a:ext cx="4673027" cy="2695056"/>
            <a:chOff x="2184845" y="952500"/>
            <a:chExt cx="4673027" cy="2695056"/>
          </a:xfrm>
        </p:grpSpPr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l="58836" t="68018" r="19116" b="5575"/>
            <a:stretch>
              <a:fillRect/>
            </a:stretch>
          </p:blipFill>
          <p:spPr bwMode="auto">
            <a:xfrm>
              <a:off x="2472952" y="983608"/>
              <a:ext cx="3562088" cy="2376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0" name="TextBox 79"/>
            <p:cNvSpPr txBox="1"/>
            <p:nvPr/>
          </p:nvSpPr>
          <p:spPr>
            <a:xfrm rot="16200000">
              <a:off x="1765745" y="1885308"/>
              <a:ext cx="1104900" cy="2667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 err="1" smtClean="0">
                  <a:solidFill>
                    <a:srgbClr val="000000"/>
                  </a:solidFill>
                </a:rPr>
                <a:t>PFI</a:t>
              </a:r>
              <a:r>
                <a:rPr lang="en-US" sz="1200" b="1" baseline="-25000" dirty="0" err="1" smtClean="0">
                  <a:solidFill>
                    <a:srgbClr val="000000"/>
                  </a:solidFill>
                </a:rPr>
                <a:t>pred</a:t>
              </a:r>
              <a:endParaRPr lang="en-US" sz="1200" b="1" baseline="-250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910086" y="952500"/>
              <a:ext cx="251460" cy="350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877238" y="3380856"/>
              <a:ext cx="1104900" cy="2667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noAutofit/>
            </a:bodyPr>
            <a:lstStyle/>
            <a:p>
              <a:pPr algn="ctr"/>
              <a:r>
                <a:rPr lang="en-US" sz="1200" b="1" dirty="0" smtClean="0">
                  <a:solidFill>
                    <a:srgbClr val="000000"/>
                  </a:solidFill>
                </a:rPr>
                <a:t>PIC</a:t>
              </a:r>
              <a:r>
                <a:rPr lang="en-US" sz="1200" b="1" baseline="-25000" dirty="0" smtClean="0">
                  <a:solidFill>
                    <a:srgbClr val="000000"/>
                  </a:solidFill>
                </a:rPr>
                <a:t>50</a:t>
              </a:r>
            </a:p>
          </p:txBody>
        </p:sp>
        <p:grpSp>
          <p:nvGrpSpPr>
            <p:cNvPr id="5" name="Group 104"/>
            <p:cNvGrpSpPr/>
            <p:nvPr/>
          </p:nvGrpSpPr>
          <p:grpSpPr>
            <a:xfrm>
              <a:off x="6144215" y="1832610"/>
              <a:ext cx="713657" cy="781853"/>
              <a:chOff x="6197555" y="1832610"/>
              <a:chExt cx="713657" cy="78185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6197555" y="1832610"/>
                <a:ext cx="71365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00" b="1" dirty="0" smtClean="0"/>
                  <a:t>Color by LE</a:t>
                </a:r>
                <a:endParaRPr lang="en-US" sz="900" b="1" dirty="0"/>
              </a:p>
            </p:txBody>
          </p:sp>
          <p:grpSp>
            <p:nvGrpSpPr>
              <p:cNvPr id="6" name="Group 103"/>
              <p:cNvGrpSpPr/>
              <p:nvPr/>
            </p:nvGrpSpPr>
            <p:grpSpPr>
              <a:xfrm>
                <a:off x="6286500" y="2031202"/>
                <a:ext cx="614307" cy="583261"/>
                <a:chOff x="6286500" y="2031202"/>
                <a:chExt cx="614307" cy="583261"/>
              </a:xfrm>
            </p:grpSpPr>
            <p:pic>
              <p:nvPicPr>
                <p:cNvPr id="96" name="Picture 95"/>
                <p:cNvPicPr/>
                <p:nvPr/>
              </p:nvPicPr>
              <p:blipFill>
                <a:blip r:embed="rId6" cstate="print"/>
                <a:srcRect l="44287" t="49827" r="54534" b="41081"/>
                <a:stretch>
                  <a:fillRect/>
                </a:stretch>
              </p:blipFill>
              <p:spPr bwMode="auto">
                <a:xfrm>
                  <a:off x="6286500" y="2033587"/>
                  <a:ext cx="152400" cy="560535"/>
                </a:xfrm>
                <a:prstGeom prst="rect">
                  <a:avLst/>
                </a:prstGeom>
                <a:noFill/>
              </p:spPr>
            </p:pic>
            <p:sp>
              <p:nvSpPr>
                <p:cNvPr id="98" name="TextBox 97"/>
                <p:cNvSpPr txBox="1"/>
                <p:nvPr/>
              </p:nvSpPr>
              <p:spPr>
                <a:xfrm>
                  <a:off x="6408364" y="2031202"/>
                  <a:ext cx="3289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 smtClean="0"/>
                    <a:t>0.5</a:t>
                  </a:r>
                  <a:endParaRPr lang="en-US" sz="900" b="1" dirty="0"/>
                </a:p>
              </p:txBody>
            </p:sp>
            <p:sp>
              <p:nvSpPr>
                <p:cNvPr id="102" name="TextBox 101"/>
                <p:cNvSpPr txBox="1"/>
                <p:nvPr/>
              </p:nvSpPr>
              <p:spPr>
                <a:xfrm>
                  <a:off x="6408364" y="2197891"/>
                  <a:ext cx="328936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 smtClean="0"/>
                    <a:t>0.1</a:t>
                  </a:r>
                  <a:endParaRPr lang="en-US" sz="900" b="1" dirty="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6408364" y="2383631"/>
                  <a:ext cx="492443" cy="2308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b="1" dirty="0" smtClean="0"/>
                    <a:t>Empty</a:t>
                  </a:r>
                  <a:endParaRPr lang="en-US" sz="900" b="1" dirty="0"/>
                </a:p>
              </p:txBody>
            </p:sp>
          </p:grpSp>
        </p:grpSp>
        <p:sp>
          <p:nvSpPr>
            <p:cNvPr id="67" name="Rectangle 66"/>
            <p:cNvSpPr/>
            <p:nvPr/>
          </p:nvSpPr>
          <p:spPr>
            <a:xfrm>
              <a:off x="5834765" y="1318101"/>
              <a:ext cx="179992" cy="179992"/>
            </a:xfrm>
            <a:prstGeom prst="rect">
              <a:avLst/>
            </a:prstGeom>
            <a:noFill/>
            <a:ln w="38100">
              <a:solidFill>
                <a:srgbClr val="00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itle 1"/>
          <p:cNvSpPr txBox="1">
            <a:spLocks/>
          </p:cNvSpPr>
          <p:nvPr/>
        </p:nvSpPr>
        <p:spPr>
          <a:xfrm>
            <a:off x="-1931" y="130366"/>
            <a:ext cx="85725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</a:pPr>
            <a:r>
              <a:rPr lang="en-US" sz="3600" dirty="0" smtClean="0"/>
              <a:t>Example: Finding Ways To Lower PFI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85941" y="4182798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99FF"/>
                </a:solidFill>
              </a:rPr>
              <a:t>orig. hit</a:t>
            </a:r>
            <a:endParaRPr lang="en-US" sz="1400" b="1" dirty="0">
              <a:solidFill>
                <a:srgbClr val="0099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36027" y="1210028"/>
            <a:ext cx="1726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99FF"/>
                </a:solidFill>
              </a:rPr>
              <a:t>Click to pick</a:t>
            </a:r>
            <a:endParaRPr lang="en-US" dirty="0">
              <a:solidFill>
                <a:srgbClr val="0099FF"/>
              </a:solidFill>
            </a:endParaRPr>
          </a:p>
        </p:txBody>
      </p:sp>
      <p:pic>
        <p:nvPicPr>
          <p:cNvPr id="47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97198" y="2188663"/>
            <a:ext cx="1194027" cy="95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86602" y="4662392"/>
            <a:ext cx="1076323" cy="75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0"/>
          <p:cNvGrpSpPr/>
          <p:nvPr/>
        </p:nvGrpSpPr>
        <p:grpSpPr>
          <a:xfrm>
            <a:off x="455615" y="2666551"/>
            <a:ext cx="1884636" cy="1473649"/>
            <a:chOff x="455615" y="2514151"/>
            <a:chExt cx="1884636" cy="1473649"/>
          </a:xfrm>
        </p:grpSpPr>
        <p:pic>
          <p:nvPicPr>
            <p:cNvPr id="65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5615" y="2514151"/>
              <a:ext cx="1849436" cy="1473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6" name="Oval 65"/>
            <p:cNvSpPr/>
            <p:nvPr/>
          </p:nvSpPr>
          <p:spPr>
            <a:xfrm>
              <a:off x="1299955" y="3164971"/>
              <a:ext cx="1040296" cy="609600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69"/>
          <p:cNvGrpSpPr/>
          <p:nvPr/>
        </p:nvGrpSpPr>
        <p:grpSpPr>
          <a:xfrm>
            <a:off x="6924797" y="2666551"/>
            <a:ext cx="1849436" cy="1473649"/>
            <a:chOff x="7058147" y="2514151"/>
            <a:chExt cx="1849436" cy="1473649"/>
          </a:xfrm>
        </p:grpSpPr>
        <p:pic>
          <p:nvPicPr>
            <p:cNvPr id="68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058147" y="2514151"/>
              <a:ext cx="1849436" cy="14736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9" name="Oval 68"/>
            <p:cNvSpPr/>
            <p:nvPr/>
          </p:nvSpPr>
          <p:spPr>
            <a:xfrm rot="10800000">
              <a:off x="7236564" y="3135703"/>
              <a:ext cx="1147872" cy="627844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60319" y="4453846"/>
            <a:ext cx="1498116" cy="869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91" grpId="0" animBg="1"/>
      <p:bldP spid="79" grpId="0" animBg="1"/>
      <p:bldP spid="81" grpId="0" animBg="1"/>
      <p:bldP spid="64" grpId="0"/>
      <p:bldP spid="92" grpId="0" animBg="1"/>
      <p:bldP spid="78" grpId="0" animBg="1"/>
      <p:bldP spid="82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466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Intro: </a:t>
            </a:r>
          </a:p>
          <a:p>
            <a:pPr lvl="1"/>
            <a:r>
              <a:rPr lang="en-US" sz="2400" dirty="0" smtClean="0"/>
              <a:t>Screening methods and SAR analysis</a:t>
            </a:r>
          </a:p>
          <a:p>
            <a:r>
              <a:rPr lang="en-US" sz="2800" dirty="0" smtClean="0"/>
              <a:t>Methods – Scaffold Analytics</a:t>
            </a:r>
          </a:p>
          <a:p>
            <a:pPr lvl="1"/>
            <a:r>
              <a:rPr lang="en-US" sz="2400" dirty="0" smtClean="0"/>
              <a:t>Limitations of Clustering</a:t>
            </a:r>
          </a:p>
          <a:p>
            <a:pPr lvl="1"/>
            <a:r>
              <a:rPr lang="en-US" sz="2400" dirty="0" smtClean="0"/>
              <a:t>Walking between Scaffolds</a:t>
            </a:r>
          </a:p>
          <a:p>
            <a:pPr lvl="1"/>
            <a:r>
              <a:rPr lang="en-US" sz="2400" dirty="0" smtClean="0"/>
              <a:t>Comparison of Scaffold Generation Methods</a:t>
            </a:r>
          </a:p>
          <a:p>
            <a:r>
              <a:rPr lang="en-US" sz="2800" dirty="0" smtClean="0"/>
              <a:t>Results – Linking series across datasets </a:t>
            </a:r>
          </a:p>
          <a:p>
            <a:pPr lvl="1"/>
            <a:r>
              <a:rPr lang="en-US" sz="2400" dirty="0" smtClean="0"/>
              <a:t>TCAMS-GSK malaria data</a:t>
            </a:r>
          </a:p>
          <a:p>
            <a:pPr lvl="1"/>
            <a:r>
              <a:rPr lang="en-US" sz="2400" dirty="0" smtClean="0"/>
              <a:t>Kinase X (Internal program)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 rot="19679150">
            <a:off x="562017" y="2732729"/>
            <a:ext cx="4614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4800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SEE IF IT IS NECESSARY?</a:t>
            </a:r>
            <a:endParaRPr lang="en-US" sz="4800" b="1" dirty="0" err="1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5606567" y="1218620"/>
            <a:ext cx="3061183" cy="2088757"/>
            <a:chOff x="5606567" y="1142420"/>
            <a:chExt cx="3061183" cy="2088757"/>
          </a:xfrm>
        </p:grpSpPr>
        <p:grpSp>
          <p:nvGrpSpPr>
            <p:cNvPr id="4" name="Group 3"/>
            <p:cNvGrpSpPr/>
            <p:nvPr/>
          </p:nvGrpSpPr>
          <p:grpSpPr>
            <a:xfrm>
              <a:off x="5829300" y="1200150"/>
              <a:ext cx="2838450" cy="1790700"/>
              <a:chOff x="2600939" y="952500"/>
              <a:chExt cx="3608232" cy="2291423"/>
            </a:xfrm>
          </p:grpSpPr>
          <p:pic>
            <p:nvPicPr>
              <p:cNvPr id="5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59628" t="68018" r="19116" b="6869"/>
              <a:stretch>
                <a:fillRect/>
              </a:stretch>
            </p:blipFill>
            <p:spPr bwMode="auto">
              <a:xfrm>
                <a:off x="2600939" y="983608"/>
                <a:ext cx="3434101" cy="22603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957711" y="952500"/>
                <a:ext cx="251460" cy="3505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834766" y="1311362"/>
                <a:ext cx="179993" cy="179993"/>
              </a:xfrm>
              <a:prstGeom prst="rect">
                <a:avLst/>
              </a:prstGeom>
              <a:noFill/>
              <a:ln w="12700">
                <a:solidFill>
                  <a:srgbClr val="00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6429375" y="2984956"/>
              <a:ext cx="17091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000" b="1" dirty="0" smtClean="0"/>
                <a:t>Primary bioassay (pIC50)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4863094" y="1885893"/>
              <a:ext cx="17331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000" b="1" dirty="0" smtClean="0"/>
                <a:t>Orthogonal assay (pIC50)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642307" y="2464011"/>
              <a:ext cx="1949908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1"/>
                  </a:solidFill>
                </a:rPr>
                <a:t>a.k.a.</a:t>
              </a:r>
              <a:br>
                <a:rPr lang="en-US" sz="1600" dirty="0" smtClean="0">
                  <a:solidFill>
                    <a:schemeClr val="accent1"/>
                  </a:solidFill>
                </a:rPr>
              </a:br>
              <a:r>
                <a:rPr lang="en-US" sz="1600" dirty="0" smtClean="0">
                  <a:solidFill>
                    <a:schemeClr val="accent1"/>
                  </a:solidFill>
                </a:rPr>
                <a:t>Manual Data Surfing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Hit Triage on Individual Compounds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02323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Criteria</a:t>
            </a:r>
          </a:p>
          <a:p>
            <a:r>
              <a:rPr lang="en-US" sz="1800" dirty="0" smtClean="0"/>
              <a:t>Potency in a suite of assays</a:t>
            </a:r>
          </a:p>
          <a:p>
            <a:r>
              <a:rPr lang="en-US" sz="1800" dirty="0" smtClean="0"/>
              <a:t>Selectivity against off-targets</a:t>
            </a:r>
          </a:p>
          <a:p>
            <a:r>
              <a:rPr lang="en-US" sz="1800" dirty="0" smtClean="0"/>
              <a:t>Physical/Chemical Properties</a:t>
            </a:r>
          </a:p>
          <a:p>
            <a:pPr lvl="1"/>
            <a:r>
              <a:rPr lang="en-US" sz="1600" dirty="0" smtClean="0"/>
              <a:t>MW, solubility, permeability,…</a:t>
            </a:r>
          </a:p>
          <a:p>
            <a:r>
              <a:rPr lang="en-US" sz="1800" dirty="0" smtClean="0"/>
              <a:t>Property Forecast Index (PFI)</a:t>
            </a:r>
          </a:p>
          <a:p>
            <a:r>
              <a:rPr lang="en-US" sz="1800" dirty="0" smtClean="0"/>
              <a:t>Inhibition Frequency Index (IFI)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429375" y="1495425"/>
            <a:ext cx="685800" cy="685800"/>
            <a:chOff x="1447800" y="3352800"/>
            <a:chExt cx="685800" cy="685800"/>
          </a:xfrm>
        </p:grpSpPr>
        <p:sp>
          <p:nvSpPr>
            <p:cNvPr id="9" name="5-Point Star 8"/>
            <p:cNvSpPr/>
            <p:nvPr/>
          </p:nvSpPr>
          <p:spPr bwMode="auto">
            <a:xfrm>
              <a:off x="1752600" y="3352800"/>
              <a:ext cx="228600" cy="228600"/>
            </a:xfrm>
            <a:prstGeom prst="star5">
              <a:avLst/>
            </a:prstGeom>
            <a:solidFill>
              <a:srgbClr val="FFFF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" name="5-Point Star 9"/>
            <p:cNvSpPr/>
            <p:nvPr/>
          </p:nvSpPr>
          <p:spPr bwMode="auto">
            <a:xfrm>
              <a:off x="1905000" y="3505200"/>
              <a:ext cx="228600" cy="228600"/>
            </a:xfrm>
            <a:prstGeom prst="star5">
              <a:avLst/>
            </a:prstGeom>
            <a:solidFill>
              <a:srgbClr val="FFFF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" name="5-Point Star 10"/>
            <p:cNvSpPr/>
            <p:nvPr/>
          </p:nvSpPr>
          <p:spPr bwMode="auto">
            <a:xfrm>
              <a:off x="1447800" y="3657600"/>
              <a:ext cx="228600" cy="228600"/>
            </a:xfrm>
            <a:prstGeom prst="star5">
              <a:avLst/>
            </a:prstGeom>
            <a:solidFill>
              <a:srgbClr val="FFFF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5-Point Star 11"/>
            <p:cNvSpPr/>
            <p:nvPr/>
          </p:nvSpPr>
          <p:spPr bwMode="auto">
            <a:xfrm>
              <a:off x="1600200" y="3810000"/>
              <a:ext cx="228600" cy="228600"/>
            </a:xfrm>
            <a:prstGeom prst="star5">
              <a:avLst/>
            </a:prstGeom>
            <a:solidFill>
              <a:srgbClr val="FFFF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34225" y="1419225"/>
            <a:ext cx="609600" cy="838200"/>
            <a:chOff x="2133600" y="3276600"/>
            <a:chExt cx="609600" cy="838200"/>
          </a:xfrm>
        </p:grpSpPr>
        <p:sp>
          <p:nvSpPr>
            <p:cNvPr id="14" name="&quot;No&quot; Symbol 13"/>
            <p:cNvSpPr/>
            <p:nvPr/>
          </p:nvSpPr>
          <p:spPr bwMode="auto">
            <a:xfrm>
              <a:off x="2362200" y="3657600"/>
              <a:ext cx="228600" cy="228600"/>
            </a:xfrm>
            <a:prstGeom prst="noSmoking">
              <a:avLst/>
            </a:prstGeom>
            <a:solidFill>
              <a:srgbClr val="FF00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5" name="&quot;No&quot; Symbol 14"/>
            <p:cNvSpPr/>
            <p:nvPr/>
          </p:nvSpPr>
          <p:spPr bwMode="auto">
            <a:xfrm>
              <a:off x="2133600" y="3810000"/>
              <a:ext cx="228600" cy="228600"/>
            </a:xfrm>
            <a:prstGeom prst="noSmoking">
              <a:avLst/>
            </a:prstGeom>
            <a:solidFill>
              <a:srgbClr val="FF00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&quot;No&quot; Symbol 15"/>
            <p:cNvSpPr/>
            <p:nvPr/>
          </p:nvSpPr>
          <p:spPr bwMode="auto">
            <a:xfrm>
              <a:off x="2133600" y="3276600"/>
              <a:ext cx="228600" cy="228600"/>
            </a:xfrm>
            <a:prstGeom prst="noSmoking">
              <a:avLst/>
            </a:prstGeom>
            <a:solidFill>
              <a:srgbClr val="FF00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7" name="&quot;No&quot; Symbol 16"/>
            <p:cNvSpPr/>
            <p:nvPr/>
          </p:nvSpPr>
          <p:spPr bwMode="auto">
            <a:xfrm>
              <a:off x="2514600" y="3886200"/>
              <a:ext cx="228600" cy="228600"/>
            </a:xfrm>
            <a:prstGeom prst="noSmoking">
              <a:avLst/>
            </a:prstGeom>
            <a:solidFill>
              <a:srgbClr val="FF0000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543674" y="3619500"/>
            <a:ext cx="2047875" cy="1724025"/>
            <a:chOff x="5870700" y="3593206"/>
            <a:chExt cx="2322558" cy="1988444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70700" y="3593206"/>
              <a:ext cx="2322558" cy="1988444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4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56995" y="3655030"/>
              <a:ext cx="1601155" cy="89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5" cstate="print"/>
          <a:srcRect l="21641" t="31180" r="25000" b="43394"/>
          <a:stretch>
            <a:fillRect/>
          </a:stretch>
        </p:blipFill>
        <p:spPr bwMode="auto">
          <a:xfrm>
            <a:off x="685800" y="3781425"/>
            <a:ext cx="4524453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6423378" y="5419725"/>
            <a:ext cx="267546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chemeClr val="accent1"/>
                </a:solidFill>
              </a:rPr>
              <a:t>IFI = </a:t>
            </a:r>
            <a:r>
              <a:rPr lang="en-US" sz="1400" u="sng" dirty="0" smtClean="0">
                <a:solidFill>
                  <a:schemeClr val="accent1"/>
                </a:solidFill>
              </a:rPr>
              <a:t># HTS assays Hit      </a:t>
            </a:r>
            <a:r>
              <a:rPr lang="en-US" sz="1400" dirty="0" smtClean="0">
                <a:solidFill>
                  <a:schemeClr val="accent1"/>
                </a:solidFill>
              </a:rPr>
              <a:t>*100</a:t>
            </a:r>
          </a:p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chemeClr val="accent1"/>
                </a:solidFill>
              </a:rPr>
              <a:t>        # HTS assays Tested </a:t>
            </a:r>
            <a:r>
              <a:rPr lang="en-US" sz="1000" dirty="0" smtClean="0"/>
              <a:t> 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S. Chakravorty, ACS 2013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900" y="5476875"/>
            <a:ext cx="414248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400" dirty="0" smtClean="0">
                <a:solidFill>
                  <a:schemeClr val="accent1"/>
                </a:solidFill>
              </a:rPr>
              <a:t>PFI = </a:t>
            </a:r>
            <a:r>
              <a:rPr lang="en-US" sz="1400" dirty="0" err="1" smtClean="0">
                <a:solidFill>
                  <a:schemeClr val="accent1"/>
                </a:solidFill>
              </a:rPr>
              <a:t>Chromatophic</a:t>
            </a:r>
            <a:r>
              <a:rPr lang="en-US" sz="1400" dirty="0" smtClean="0">
                <a:solidFill>
                  <a:schemeClr val="accent1"/>
                </a:solidFill>
              </a:rPr>
              <a:t> </a:t>
            </a:r>
            <a:r>
              <a:rPr lang="en-US" sz="1400" dirty="0" err="1" smtClean="0">
                <a:solidFill>
                  <a:schemeClr val="accent1"/>
                </a:solidFill>
              </a:rPr>
              <a:t>LogD</a:t>
            </a:r>
            <a:r>
              <a:rPr lang="en-US" sz="1400" dirty="0" smtClean="0">
                <a:solidFill>
                  <a:schemeClr val="accent1"/>
                </a:solidFill>
              </a:rPr>
              <a:t> + # of aromatic rings </a:t>
            </a:r>
            <a:r>
              <a:rPr lang="en-US" sz="1000" dirty="0" smtClean="0"/>
              <a:t> 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R. Young, D.V.S. Green, C. Luscombe, A. Hill. Drug Discovery Today </a:t>
            </a:r>
            <a:br>
              <a:rPr lang="en-US" sz="1000" dirty="0" smtClean="0"/>
            </a:br>
            <a:r>
              <a:rPr lang="en-US" sz="1000" dirty="0" smtClean="0"/>
              <a:t>Volume 16, Numbers 17/18 September 2011 R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314949" y="4514851"/>
            <a:ext cx="600076" cy="274320"/>
          </a:xfrm>
          <a:prstGeom prst="rect">
            <a:avLst/>
          </a:prstGeom>
          <a:solidFill>
            <a:srgbClr val="00B05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kern="0" dirty="0" smtClean="0">
                <a:solidFill>
                  <a:srgbClr val="002060"/>
                </a:solidFill>
                <a:latin typeface="Arial"/>
              </a:rPr>
              <a:t>&gt;67%</a:t>
            </a:r>
          </a:p>
        </p:txBody>
      </p:sp>
      <p:sp>
        <p:nvSpPr>
          <p:cNvPr id="30" name="Rectangle 29"/>
          <p:cNvSpPr>
            <a:spLocks/>
          </p:cNvSpPr>
          <p:nvPr/>
        </p:nvSpPr>
        <p:spPr bwMode="auto">
          <a:xfrm>
            <a:off x="5314949" y="4819650"/>
            <a:ext cx="600076" cy="274320"/>
          </a:xfrm>
          <a:prstGeom prst="rect">
            <a:avLst/>
          </a:prstGeom>
          <a:solidFill>
            <a:srgbClr val="FFFF00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kern="0" dirty="0" smtClean="0">
                <a:solidFill>
                  <a:srgbClr val="002060"/>
                </a:solidFill>
                <a:latin typeface="Arial"/>
              </a:rPr>
              <a:t>33-67%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5314948" y="5133974"/>
            <a:ext cx="603504" cy="274320"/>
          </a:xfrm>
          <a:prstGeom prst="rect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 b="1" kern="0" dirty="0" smtClean="0">
                <a:solidFill>
                  <a:srgbClr val="002060"/>
                </a:solidFill>
                <a:latin typeface="Arial"/>
              </a:rPr>
              <a:t>&lt;33%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48274" y="3933825"/>
            <a:ext cx="85725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100" dirty="0" smtClean="0"/>
              <a:t>% chance</a:t>
            </a:r>
          </a:p>
          <a:p>
            <a:pPr marL="171450" indent="-171450">
              <a:buClr>
                <a:schemeClr val="tx1"/>
              </a:buClr>
            </a:pPr>
            <a:r>
              <a:rPr lang="en-US" sz="1100" dirty="0" smtClean="0"/>
              <a:t>of good</a:t>
            </a:r>
          </a:p>
          <a:p>
            <a:pPr marL="171450" indent="-171450">
              <a:buClr>
                <a:schemeClr val="tx1"/>
              </a:buClr>
            </a:pPr>
            <a:r>
              <a:rPr lang="en-US" sz="1100" dirty="0" smtClean="0"/>
              <a:t>outcome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1415" y="663905"/>
            <a:ext cx="6764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600" dirty="0" smtClean="0">
                <a:solidFill>
                  <a:schemeClr val="tx2"/>
                </a:solidFill>
              </a:rPr>
              <a:t>Use case:  isolate good chemical starting points and weed out bad ones 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152900" y="1343025"/>
            <a:ext cx="1200150" cy="2038992"/>
            <a:chOff x="3990975" y="1343025"/>
            <a:chExt cx="1200150" cy="2038992"/>
          </a:xfrm>
        </p:grpSpPr>
        <p:pic>
          <p:nvPicPr>
            <p:cNvPr id="8601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84375" t="16972" r="1719" b="52439"/>
            <a:stretch>
              <a:fillRect/>
            </a:stretch>
          </p:blipFill>
          <p:spPr bwMode="auto">
            <a:xfrm>
              <a:off x="3990975" y="1352550"/>
              <a:ext cx="1200150" cy="2029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4238625" y="1343025"/>
              <a:ext cx="885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dirty="0" smtClean="0">
                  <a:solidFill>
                    <a:schemeClr val="accent1"/>
                  </a:solidFill>
                </a:rPr>
                <a:t>Filters</a:t>
              </a:r>
            </a:p>
          </p:txBody>
        </p:sp>
      </p:grpSp>
      <p:sp>
        <p:nvSpPr>
          <p:cNvPr id="35" name="Slide Number Placeholder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4" y="294810"/>
            <a:ext cx="7864476" cy="338554"/>
          </a:xfrm>
        </p:spPr>
        <p:txBody>
          <a:bodyPr/>
          <a:lstStyle/>
          <a:p>
            <a:r>
              <a:rPr lang="en-US" dirty="0" smtClean="0"/>
              <a:t>Datasets Used in this Presentation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5124" y="1155060"/>
            <a:ext cx="8414246" cy="50086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70000" marR="0" lvl="0" indent="-27000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Tres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Cantos Anti-Malarial Set (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TCAMS</a:t>
            </a:r>
            <a:r>
              <a:rPr kumimoji="0" lang="en-US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27200" lvl="1" indent="-270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200" dirty="0" smtClean="0"/>
              <a:t>1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3.5k public compounds from GSK HTS </a:t>
            </a:r>
          </a:p>
          <a:p>
            <a:pPr marL="727200" lvl="1" indent="-270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XC50 against Plasmodium </a:t>
            </a:r>
            <a:r>
              <a:rPr kumimoji="0" lang="en-US" sz="2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falciparum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(PF) </a:t>
            </a:r>
            <a:b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“susceptible” 3D7 strain</a:t>
            </a:r>
          </a:p>
          <a:p>
            <a:pPr marL="727200" lvl="1" indent="-270000">
              <a:lnSpc>
                <a:spcPct val="110000"/>
              </a:lnSpc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Percent inhibition against “resistant” DD2 strain</a:t>
            </a:r>
          </a:p>
          <a:p>
            <a:pPr marL="727200" lvl="1" indent="-27000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200" dirty="0" smtClean="0"/>
              <a:t>Other properties including </a:t>
            </a:r>
            <a:r>
              <a:rPr kumimoji="0" lang="en-US" sz="2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IFI</a:t>
            </a:r>
          </a:p>
          <a:p>
            <a:pPr marL="727200" lvl="1" indent="-27000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 typeface="Arial" pitchFamily="34" charset="0"/>
              <a:buChar char="–"/>
            </a:pPr>
            <a:endParaRPr kumimoji="0" lang="en-US" sz="2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7200" lvl="1" indent="-270000">
              <a:lnSpc>
                <a:spcPct val="110000"/>
              </a:lnSpc>
              <a:spcAft>
                <a:spcPts val="1200"/>
              </a:spcAft>
              <a:buClr>
                <a:schemeClr val="tx1"/>
              </a:buClr>
              <a:buFont typeface="Arial" pitchFamily="34" charset="0"/>
              <a:buChar char="–"/>
            </a:pPr>
            <a:endParaRPr kumimoji="0" lang="en-US" sz="22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In-house data on Kinase X</a:t>
            </a:r>
          </a:p>
          <a:p>
            <a:pPr marL="727200" lvl="1" indent="-270000"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–"/>
            </a:pPr>
            <a:r>
              <a:rPr lang="en-US" sz="2200" dirty="0" smtClean="0"/>
              <a:t>HTS, FBDD, ELT, </a:t>
            </a:r>
            <a:r>
              <a:rPr lang="en-US" sz="2200" dirty="0" err="1" smtClean="0"/>
              <a:t>Chiromics</a:t>
            </a:r>
            <a:r>
              <a:rPr lang="en-US" sz="2200" dirty="0" smtClean="0"/>
              <a:t> data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649080" y="1450489"/>
            <a:ext cx="1279517" cy="1005840"/>
            <a:chOff x="7186234" y="1178022"/>
            <a:chExt cx="1279517" cy="1000732"/>
          </a:xfrm>
        </p:grpSpPr>
        <p:pic>
          <p:nvPicPr>
            <p:cNvPr id="185349" name="Picture 5" descr="http://www.coetail.com/jeffreyg/files/2014/02/find-needle-haystack-22905126.jpg"/>
            <p:cNvPicPr>
              <a:picLocks noChangeAspect="1" noChangeArrowheads="1"/>
            </p:cNvPicPr>
            <p:nvPr/>
          </p:nvPicPr>
          <p:blipFill>
            <a:blip r:embed="rId3" cstate="print"/>
            <a:srcRect l="4296" r="23407" b="6783"/>
            <a:stretch>
              <a:fillRect/>
            </a:stretch>
          </p:blipFill>
          <p:spPr bwMode="auto">
            <a:xfrm>
              <a:off x="7213600" y="1178022"/>
              <a:ext cx="1162756" cy="1000732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7186234" y="1260340"/>
              <a:ext cx="12795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Hit 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Prioritization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682021" y="4656952"/>
            <a:ext cx="1161288" cy="1005840"/>
            <a:chOff x="7701071" y="4114027"/>
            <a:chExt cx="1161288" cy="1005840"/>
          </a:xfrm>
        </p:grpSpPr>
        <p:pic>
          <p:nvPicPr>
            <p:cNvPr id="185352" name="Picture 8" descr="C:\Users\db484575\AppData\Local\Microsoft\Windows\Temporary Internet Files\Content.IE5\JK3RAAQZ\jigsawpuzzle[1].jpg"/>
            <p:cNvPicPr>
              <a:picLocks noChangeAspect="1" noChangeArrowheads="1"/>
            </p:cNvPicPr>
            <p:nvPr/>
          </p:nvPicPr>
          <p:blipFill>
            <a:blip r:embed="rId4" cstate="print"/>
            <a:srcRect l="26706" t="19477" r="12383" b="39930"/>
            <a:stretch>
              <a:fillRect/>
            </a:stretch>
          </p:blipFill>
          <p:spPr bwMode="auto">
            <a:xfrm>
              <a:off x="7722250" y="4359246"/>
              <a:ext cx="1115568" cy="552033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7701071" y="4114027"/>
              <a:ext cx="1161288" cy="100584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Dataset</a:t>
              </a:r>
            </a:p>
            <a:p>
              <a:pPr marL="171450" indent="-171450" algn="ctr">
                <a:buClr>
                  <a:schemeClr val="tx1"/>
                </a:buClr>
              </a:pPr>
              <a:endParaRPr lang="en-US" sz="3600" b="1" dirty="0" smtClean="0">
                <a:solidFill>
                  <a:srgbClr val="C84104"/>
                </a:solidFill>
              </a:endParaRP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Integration</a:t>
              </a:r>
            </a:p>
          </p:txBody>
        </p:sp>
      </p:grp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40351-2EB1-4AB4-A6D0-AB8EF40E804F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7677149" y="2654482"/>
            <a:ext cx="1162051" cy="1027881"/>
            <a:chOff x="3848099" y="5454832"/>
            <a:chExt cx="1162051" cy="1027881"/>
          </a:xfrm>
        </p:grpSpPr>
        <p:sp>
          <p:nvSpPr>
            <p:cNvPr id="12" name="TextBox 11"/>
            <p:cNvSpPr txBox="1"/>
            <p:nvPr/>
          </p:nvSpPr>
          <p:spPr>
            <a:xfrm>
              <a:off x="3948229" y="5454832"/>
              <a:ext cx="9792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Scaffold </a:t>
              </a:r>
            </a:p>
            <a:p>
              <a:pPr marL="171450" indent="-171450">
                <a:buClr>
                  <a:schemeClr val="tx1"/>
                </a:buClr>
              </a:pPr>
              <a:r>
                <a:rPr lang="en-US" sz="1400" b="1" dirty="0" smtClean="0">
                  <a:solidFill>
                    <a:srgbClr val="C84104"/>
                  </a:solidFill>
                </a:rPr>
                <a:t>Hopping</a:t>
              </a:r>
            </a:p>
          </p:txBody>
        </p:sp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 r="35900"/>
            <a:stretch>
              <a:fillRect/>
            </a:stretch>
          </p:blipFill>
          <p:spPr bwMode="auto">
            <a:xfrm>
              <a:off x="3875132" y="5895975"/>
              <a:ext cx="696867" cy="506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0" name="Straight Arrow Connector 19"/>
            <p:cNvCxnSpPr/>
            <p:nvPr/>
          </p:nvCxnSpPr>
          <p:spPr>
            <a:xfrm>
              <a:off x="4324350" y="6238875"/>
              <a:ext cx="428625" cy="9525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695825" y="6038850"/>
              <a:ext cx="314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000" b="1" dirty="0" smtClean="0">
                  <a:solidFill>
                    <a:schemeClr val="bg2"/>
                  </a:solidFill>
                </a:rPr>
                <a:t>?</a:t>
              </a:r>
              <a:endParaRPr lang="en-US" sz="2000" b="1" dirty="0" err="1" smtClean="0">
                <a:solidFill>
                  <a:schemeClr val="bg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848099" y="5476873"/>
              <a:ext cx="1161288" cy="100584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4" y="1188927"/>
            <a:ext cx="8414246" cy="504662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</a:rPr>
              <a:t>Introduction: </a:t>
            </a:r>
          </a:p>
          <a:p>
            <a:pPr lvl="1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</a:rPr>
              <a:t>Merging disparate screening output</a:t>
            </a:r>
          </a:p>
          <a:p>
            <a:r>
              <a:rPr lang="en-US" sz="2800" dirty="0" smtClean="0">
                <a:solidFill>
                  <a:srgbClr val="0070C0"/>
                </a:solidFill>
              </a:rPr>
              <a:t>Methods – Scaffold Analytics</a:t>
            </a:r>
          </a:p>
          <a:p>
            <a:pPr lvl="1"/>
            <a:r>
              <a:rPr lang="en-US" sz="2400" dirty="0" smtClean="0"/>
              <a:t>Limitations of Clustering</a:t>
            </a:r>
          </a:p>
          <a:p>
            <a:pPr lvl="1"/>
            <a:r>
              <a:rPr lang="en-US" sz="2400" dirty="0" smtClean="0"/>
              <a:t>Walking between Scaffolds</a:t>
            </a:r>
          </a:p>
          <a:p>
            <a:pPr lvl="1"/>
            <a:r>
              <a:rPr lang="en-US" sz="2400" dirty="0" smtClean="0"/>
              <a:t>Scaffold Generation Methods</a:t>
            </a:r>
          </a:p>
          <a:p>
            <a:r>
              <a:rPr lang="en-US" sz="2800" dirty="0" smtClean="0"/>
              <a:t>Results – Linking series across datasets </a:t>
            </a:r>
          </a:p>
          <a:p>
            <a:pPr lvl="1"/>
            <a:r>
              <a:rPr lang="en-US" sz="2400" dirty="0" smtClean="0"/>
              <a:t>Hit prioritization &amp; Scaffold Hopping (TCAMS)</a:t>
            </a:r>
          </a:p>
          <a:p>
            <a:pPr lvl="1"/>
            <a:r>
              <a:rPr lang="en-US" sz="2400" dirty="0" smtClean="0"/>
              <a:t>Dataset Integration &amp; Scaffold Progression (Kinase X)</a:t>
            </a:r>
          </a:p>
          <a:p>
            <a:r>
              <a:rPr lang="en-US" sz="2800" dirty="0" smtClean="0"/>
              <a:t>Conclusion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Partially Automated “Data Mining” of Hits</a:t>
            </a:r>
            <a:endParaRPr lang="en-US" dirty="0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393699" y="1160362"/>
            <a:ext cx="8414246" cy="15447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Screening output is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heterogenous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manual scaffold-based SAR is ineffective</a:t>
            </a:r>
          </a:p>
          <a:p>
            <a:pPr marL="538163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Hit ID datasets of 5-50k compounds can easily have thousands of cores/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chemotypes</a:t>
            </a:r>
            <a:endParaRPr lang="en-US" dirty="0" smtClean="0">
              <a:solidFill>
                <a:srgbClr val="635A54"/>
              </a:solidFill>
            </a:endParaRPr>
          </a:p>
          <a:p>
            <a:pPr marL="80963" indent="-270000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635A54"/>
                </a:solidFill>
              </a:rPr>
              <a:t>Need to explore and elucidate SAR </a:t>
            </a:r>
            <a:r>
              <a:rPr lang="en-US" i="1" dirty="0" smtClean="0">
                <a:solidFill>
                  <a:srgbClr val="635A54"/>
                </a:solidFill>
              </a:rPr>
              <a:t>from the data</a:t>
            </a:r>
          </a:p>
          <a:p>
            <a:pPr marL="538163" lvl="1" indent="-270000">
              <a:spcAft>
                <a:spcPts val="600"/>
              </a:spcAft>
              <a:buFont typeface="Arial" pitchFamily="34" charset="0"/>
              <a:buChar char="–"/>
              <a:defRPr/>
            </a:pPr>
            <a:r>
              <a:rPr lang="en-US" sz="1600" dirty="0" smtClean="0">
                <a:solidFill>
                  <a:srgbClr val="635A54"/>
                </a:solidFill>
              </a:rPr>
              <a:t>…and to combine and find synergies across multiple datasets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Traditional solutions: clustering, substructure/similarity searches, …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6197600" y="3072211"/>
            <a:ext cx="2905725" cy="2798011"/>
            <a:chOff x="5638108" y="3071743"/>
            <a:chExt cx="3465217" cy="304246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362" t="20233" r="85250" b="59186"/>
            <a:stretch>
              <a:fillRect/>
            </a:stretch>
          </p:blipFill>
          <p:spPr bwMode="auto">
            <a:xfrm>
              <a:off x="5988467" y="3100720"/>
              <a:ext cx="2854687" cy="21947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 rot="8776396">
              <a:off x="6977579" y="3306775"/>
              <a:ext cx="2125746" cy="790883"/>
            </a:xfrm>
            <a:prstGeom prst="ellipse">
              <a:avLst/>
            </a:prstGeom>
            <a:solidFill>
              <a:srgbClr val="9BBB59">
                <a:lumMod val="40000"/>
                <a:lumOff val="60000"/>
                <a:alpha val="40000"/>
              </a:srgbClr>
            </a:solidFill>
            <a:ln w="25400" cap="flat" cmpd="sng" algn="ctr">
              <a:solidFill>
                <a:srgbClr val="808000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 rot="19132988">
              <a:off x="6142572" y="4089383"/>
              <a:ext cx="1779896" cy="683869"/>
            </a:xfrm>
            <a:prstGeom prst="ellipse">
              <a:avLst/>
            </a:prstGeom>
            <a:solidFill>
              <a:srgbClr val="F79646">
                <a:lumMod val="40000"/>
                <a:lumOff val="60000"/>
                <a:alpha val="40000"/>
              </a:srgbClr>
            </a:solidFill>
            <a:ln w="25400" cap="flat" cmpd="sng" algn="ctr">
              <a:solidFill>
                <a:srgbClr val="FF0066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162186" y="5251171"/>
              <a:ext cx="948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966FF"/>
                  </a:solidFill>
                  <a:effectLst/>
                  <a:uLnTx/>
                  <a:uFillTx/>
                </a:rPr>
                <a:t>SSS2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89536" y="5249083"/>
              <a:ext cx="948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808000"/>
                  </a:solidFill>
                  <a:effectLst/>
                  <a:uLnTx/>
                  <a:uFillTx/>
                </a:rPr>
                <a:t>SSS3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02347" y="5283068"/>
              <a:ext cx="9489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</a:rPr>
                <a:t>SSS1</a:t>
              </a:r>
            </a:p>
          </p:txBody>
        </p:sp>
        <p:cxnSp>
          <p:nvCxnSpPr>
            <p:cNvPr id="61" name="Straight Arrow Connector 60"/>
            <p:cNvCxnSpPr>
              <a:stCxn id="66" idx="6"/>
              <a:endCxn id="58" idx="0"/>
            </p:cNvCxnSpPr>
            <p:nvPr/>
          </p:nvCxnSpPr>
          <p:spPr>
            <a:xfrm flipH="1">
              <a:off x="7636640" y="4533307"/>
              <a:ext cx="6431" cy="717864"/>
            </a:xfrm>
            <a:prstGeom prst="straightConnector1">
              <a:avLst/>
            </a:prstGeom>
            <a:noFill/>
            <a:ln w="28575" cap="flat" cmpd="sng" algn="ctr">
              <a:solidFill>
                <a:srgbClr val="9966FF"/>
              </a:solidFill>
              <a:prstDash val="soli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endCxn id="59" idx="0"/>
            </p:cNvCxnSpPr>
            <p:nvPr/>
          </p:nvCxnSpPr>
          <p:spPr>
            <a:xfrm>
              <a:off x="8155172" y="4132078"/>
              <a:ext cx="308818" cy="1117005"/>
            </a:xfrm>
            <a:prstGeom prst="straightConnector1">
              <a:avLst/>
            </a:prstGeom>
            <a:noFill/>
            <a:ln w="28575" cap="flat" cmpd="sng" algn="ctr">
              <a:solidFill>
                <a:srgbClr val="808000"/>
              </a:solidFill>
              <a:prstDash val="soli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>
            <a:xfrm flipH="1">
              <a:off x="7000083" y="4707330"/>
              <a:ext cx="226914" cy="650167"/>
            </a:xfrm>
            <a:prstGeom prst="straightConnector1">
              <a:avLst/>
            </a:prstGeom>
            <a:noFill/>
            <a:ln w="28575" cap="flat" cmpd="sng" algn="ctr">
              <a:solidFill>
                <a:srgbClr val="FF0066"/>
              </a:solidFill>
              <a:prstDash val="solid"/>
              <a:tailEnd type="arrow"/>
            </a:ln>
            <a:effectLst/>
          </p:spPr>
        </p:cxnSp>
        <p:sp>
          <p:nvSpPr>
            <p:cNvPr id="64" name="Left Brace 63"/>
            <p:cNvSpPr/>
            <p:nvPr/>
          </p:nvSpPr>
          <p:spPr>
            <a:xfrm rot="16200000">
              <a:off x="7431403" y="4454600"/>
              <a:ext cx="318052" cy="2384135"/>
            </a:xfrm>
            <a:prstGeom prst="leftBrac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52283" y="5775658"/>
              <a:ext cx="2702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</a:rPr>
                <a:t>Manually Merge Results</a:t>
              </a:r>
            </a:p>
          </p:txBody>
        </p:sp>
        <p:sp>
          <p:nvSpPr>
            <p:cNvPr id="66" name="Oval 65"/>
            <p:cNvSpPr/>
            <p:nvPr/>
          </p:nvSpPr>
          <p:spPr>
            <a:xfrm rot="4604780">
              <a:off x="7032365" y="3575523"/>
              <a:ext cx="993613" cy="948420"/>
            </a:xfrm>
            <a:prstGeom prst="ellipse">
              <a:avLst/>
            </a:prstGeom>
            <a:solidFill>
              <a:srgbClr val="4F81BD">
                <a:lumMod val="40000"/>
                <a:lumOff val="60000"/>
                <a:alpha val="40000"/>
              </a:srgbClr>
            </a:solidFill>
            <a:ln w="25400" cap="flat" cmpd="sng" algn="ctr">
              <a:solidFill>
                <a:srgbClr val="9966FF"/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638108" y="3071743"/>
              <a:ext cx="1696281" cy="803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accent1"/>
                  </a:solidFill>
                </a:rPr>
                <a:t>Multiple Substructure Searches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3374201" y="2992490"/>
            <a:ext cx="2484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Hierarchical Clustering</a:t>
            </a:r>
          </a:p>
        </p:txBody>
      </p:sp>
      <p:pic>
        <p:nvPicPr>
          <p:cNvPr id="35" name="Picture 2" descr="figscaffold"/>
          <p:cNvPicPr>
            <a:picLocks noChangeAspect="1" noChangeArrowheads="1"/>
          </p:cNvPicPr>
          <p:nvPr/>
        </p:nvPicPr>
        <p:blipFill>
          <a:blip r:embed="rId3" cstate="print"/>
          <a:srcRect l="19744" t="13072" b="13218"/>
          <a:stretch>
            <a:fillRect/>
          </a:stretch>
        </p:blipFill>
        <p:spPr bwMode="auto">
          <a:xfrm>
            <a:off x="3367673" y="3603684"/>
            <a:ext cx="3003493" cy="2720916"/>
          </a:xfrm>
          <a:prstGeom prst="rect">
            <a:avLst/>
          </a:prstGeom>
          <a:noFill/>
        </p:spPr>
      </p:pic>
      <p:cxnSp>
        <p:nvCxnSpPr>
          <p:cNvPr id="36" name="Straight Connector 35"/>
          <p:cNvCxnSpPr/>
          <p:nvPr/>
        </p:nvCxnSpPr>
        <p:spPr>
          <a:xfrm flipH="1" flipV="1">
            <a:off x="5000024" y="4826643"/>
            <a:ext cx="238431" cy="51134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 bwMode="auto">
          <a:xfrm>
            <a:off x="3351761" y="3603679"/>
            <a:ext cx="1058127" cy="445167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Picture 2" descr="figscaffold"/>
          <p:cNvPicPr>
            <a:picLocks noChangeAspect="1" noChangeArrowheads="1"/>
          </p:cNvPicPr>
          <p:nvPr/>
        </p:nvPicPr>
        <p:blipFill>
          <a:blip r:embed="rId3" cstate="print"/>
          <a:srcRect l="41144" r="40786" b="74714"/>
          <a:stretch>
            <a:fillRect/>
          </a:stretch>
        </p:blipFill>
        <p:spPr bwMode="auto">
          <a:xfrm>
            <a:off x="4393976" y="3372264"/>
            <a:ext cx="676258" cy="866361"/>
          </a:xfrm>
          <a:prstGeom prst="rect">
            <a:avLst/>
          </a:prstGeom>
          <a:noFill/>
        </p:spPr>
      </p:pic>
      <p:cxnSp>
        <p:nvCxnSpPr>
          <p:cNvPr id="39" name="Straight Connector 38"/>
          <p:cNvCxnSpPr/>
          <p:nvPr/>
        </p:nvCxnSpPr>
        <p:spPr>
          <a:xfrm flipH="1" flipV="1">
            <a:off x="4648200" y="4038600"/>
            <a:ext cx="189144" cy="3901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figscaffold"/>
          <p:cNvPicPr>
            <a:picLocks noChangeAspect="1" noChangeArrowheads="1"/>
          </p:cNvPicPr>
          <p:nvPr/>
        </p:nvPicPr>
        <p:blipFill>
          <a:blip r:embed="rId3" cstate="print"/>
          <a:srcRect r="62895" b="84686"/>
          <a:stretch>
            <a:fillRect/>
          </a:stretch>
        </p:blipFill>
        <p:spPr bwMode="auto">
          <a:xfrm>
            <a:off x="2590985" y="3348390"/>
            <a:ext cx="1388627" cy="565297"/>
          </a:xfrm>
          <a:prstGeom prst="rect">
            <a:avLst/>
          </a:prstGeom>
          <a:noFill/>
        </p:spPr>
      </p:pic>
      <p:sp>
        <p:nvSpPr>
          <p:cNvPr id="44" name="Down Arrow 43"/>
          <p:cNvSpPr/>
          <p:nvPr/>
        </p:nvSpPr>
        <p:spPr bwMode="auto">
          <a:xfrm rot="16200000">
            <a:off x="4087841" y="3419270"/>
            <a:ext cx="217255" cy="446263"/>
          </a:xfrm>
          <a:prstGeom prst="downArrow">
            <a:avLst/>
          </a:prstGeom>
          <a:solidFill>
            <a:schemeClr val="bg2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20539" y="3919928"/>
            <a:ext cx="1359073" cy="1351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accent1"/>
                </a:solidFill>
              </a:rPr>
              <a:t>Scaffold</a:t>
            </a:r>
          </a:p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accent1"/>
                </a:solidFill>
              </a:rPr>
              <a:t>Network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(adapted 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from J. 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Swamidass,</a:t>
            </a:r>
          </a:p>
          <a:p>
            <a:pPr marL="171450" indent="-171450">
              <a:buClr>
                <a:schemeClr val="tx1"/>
              </a:buClr>
            </a:pPr>
            <a:r>
              <a:rPr lang="en-US" sz="1000" dirty="0" smtClean="0"/>
              <a:t>swami.wustl.edu)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319" t="17444" r="6942" b="2471"/>
          <a:stretch>
            <a:fillRect/>
          </a:stretch>
        </p:blipFill>
        <p:spPr bwMode="auto">
          <a:xfrm>
            <a:off x="229535" y="2982686"/>
            <a:ext cx="2027890" cy="1640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9" name="Group 48"/>
          <p:cNvGrpSpPr/>
          <p:nvPr/>
        </p:nvGrpSpPr>
        <p:grpSpPr>
          <a:xfrm>
            <a:off x="201237" y="3612505"/>
            <a:ext cx="2113337" cy="307777"/>
            <a:chOff x="789076" y="4869805"/>
            <a:chExt cx="2414802" cy="307777"/>
          </a:xfrm>
        </p:grpSpPr>
        <p:sp>
          <p:nvSpPr>
            <p:cNvPr id="50" name="Rectangle 49"/>
            <p:cNvSpPr/>
            <p:nvPr/>
          </p:nvSpPr>
          <p:spPr bwMode="auto">
            <a:xfrm>
              <a:off x="874761" y="4949023"/>
              <a:ext cx="2198514" cy="18495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89076" y="4869805"/>
              <a:ext cx="2414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 smtClean="0">
                  <a:solidFill>
                    <a:schemeClr val="accent1"/>
                  </a:solidFill>
                </a:rPr>
                <a:t>Agglomerative Clustering</a:t>
              </a:r>
            </a:p>
          </p:txBody>
        </p:sp>
      </p:grpSp>
      <p:sp>
        <p:nvSpPr>
          <p:cNvPr id="52" name="Rectangle 51"/>
          <p:cNvSpPr/>
          <p:nvPr/>
        </p:nvSpPr>
        <p:spPr bwMode="auto">
          <a:xfrm>
            <a:off x="228600" y="2992211"/>
            <a:ext cx="2019300" cy="1617890"/>
          </a:xfrm>
          <a:prstGeom prst="rect">
            <a:avLst/>
          </a:prstGeom>
          <a:noFill/>
          <a:ln w="12700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83984" y="4756372"/>
            <a:ext cx="214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</a:rPr>
              <a:t>Similarity Search</a:t>
            </a:r>
          </a:p>
        </p:txBody>
      </p:sp>
      <p:pic>
        <p:nvPicPr>
          <p:cNvPr id="54" name="Picture 1"/>
          <p:cNvPicPr>
            <a:picLocks noChangeAspect="1" noChangeArrowheads="1"/>
          </p:cNvPicPr>
          <p:nvPr/>
        </p:nvPicPr>
        <p:blipFill>
          <a:blip r:embed="rId5" cstate="print"/>
          <a:srcRect l="23246" t="20467" r="59751" b="64011"/>
          <a:stretch>
            <a:fillRect/>
          </a:stretch>
        </p:blipFill>
        <p:spPr bwMode="auto">
          <a:xfrm>
            <a:off x="206664" y="5400675"/>
            <a:ext cx="994723" cy="64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6" cstate="print"/>
          <a:srcRect l="23190" t="19093" r="59980" b="64149"/>
          <a:stretch>
            <a:fillRect/>
          </a:stretch>
        </p:blipFill>
        <p:spPr bwMode="auto">
          <a:xfrm>
            <a:off x="1390651" y="5619750"/>
            <a:ext cx="926578" cy="657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7" cstate="print"/>
          <a:srcRect l="23092" t="19231" r="59785" b="66758"/>
          <a:stretch>
            <a:fillRect/>
          </a:stretch>
        </p:blipFill>
        <p:spPr bwMode="auto">
          <a:xfrm>
            <a:off x="1381126" y="5097943"/>
            <a:ext cx="1009650" cy="588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8" name="Straight Arrow Connector 67"/>
          <p:cNvCxnSpPr/>
          <p:nvPr/>
        </p:nvCxnSpPr>
        <p:spPr>
          <a:xfrm>
            <a:off x="1081810" y="5566353"/>
            <a:ext cx="451715" cy="396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72573" y="5566352"/>
            <a:ext cx="3694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114425" y="5524500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800" dirty="0" smtClean="0"/>
              <a:t>0.9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85850" y="5781675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800" dirty="0" smtClean="0"/>
              <a:t>0.84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190499" y="4782911"/>
            <a:ext cx="2219325" cy="1503589"/>
          </a:xfrm>
          <a:prstGeom prst="rect">
            <a:avLst/>
          </a:prstGeom>
          <a:noFill/>
          <a:ln w="12700">
            <a:solidFill>
              <a:schemeClr val="tx1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7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Is Not Enough for SAR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242" y="1143499"/>
            <a:ext cx="8414246" cy="5121834"/>
          </a:xfrm>
        </p:spPr>
        <p:txBody>
          <a:bodyPr/>
          <a:lstStyle/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pPr>
              <a:buNone/>
            </a:pPr>
            <a:endParaRPr lang="en-US" sz="1800" dirty="0" smtClean="0"/>
          </a:p>
          <a:p>
            <a:endParaRPr lang="en-US" sz="1050" dirty="0" smtClean="0"/>
          </a:p>
          <a:p>
            <a:r>
              <a:rPr lang="en-US" sz="1800" dirty="0" smtClean="0"/>
              <a:t>Agglomerative Clustering: 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sz="1800" dirty="0" smtClean="0"/>
              <a:t>Hierarchical Clustering:  </a:t>
            </a:r>
          </a:p>
          <a:p>
            <a:pPr lvl="1"/>
            <a:r>
              <a:rPr lang="en-US" sz="1600" dirty="0" smtClean="0"/>
              <a:t>Level of hierarchy adds extra detail (e.g. # rings in a Scaffold Tree / Network)  </a:t>
            </a:r>
          </a:p>
        </p:txBody>
      </p:sp>
      <p:pic>
        <p:nvPicPr>
          <p:cNvPr id="2050" name="Picture 2" descr="Image result for platypus  creative commons"/>
          <p:cNvPicPr>
            <a:picLocks noChangeAspect="1" noChangeArrowheads="1"/>
          </p:cNvPicPr>
          <p:nvPr/>
        </p:nvPicPr>
        <p:blipFill>
          <a:blip r:embed="rId3" cstate="print"/>
          <a:srcRect r="11306" b="11918"/>
          <a:stretch>
            <a:fillRect/>
          </a:stretch>
        </p:blipFill>
        <p:spPr bwMode="auto">
          <a:xfrm>
            <a:off x="3553175" y="1163850"/>
            <a:ext cx="2267917" cy="1364861"/>
          </a:xfrm>
          <a:prstGeom prst="rect">
            <a:avLst/>
          </a:prstGeom>
          <a:noFill/>
        </p:spPr>
      </p:pic>
      <p:grpSp>
        <p:nvGrpSpPr>
          <p:cNvPr id="35" name="Group 34"/>
          <p:cNvGrpSpPr/>
          <p:nvPr/>
        </p:nvGrpSpPr>
        <p:grpSpPr>
          <a:xfrm>
            <a:off x="1403926" y="1004711"/>
            <a:ext cx="1384429" cy="1230489"/>
            <a:chOff x="6736240" y="2520258"/>
            <a:chExt cx="1383190" cy="1031490"/>
          </a:xfrm>
        </p:grpSpPr>
        <p:pic>
          <p:nvPicPr>
            <p:cNvPr id="2062" name="Picture 14" descr="http://www.clipartlord.com/wp-content/uploads/2015/04/seal6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04126" y="2520258"/>
              <a:ext cx="1215304" cy="103149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6736240" y="2623862"/>
              <a:ext cx="1257759" cy="42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dirty="0" smtClean="0">
                  <a:solidFill>
                    <a:srgbClr val="3399FF"/>
                  </a:solidFill>
                </a:rPr>
                <a:t>seals</a:t>
              </a:r>
              <a:br>
                <a:rPr lang="en-US" sz="1400" dirty="0" smtClean="0">
                  <a:solidFill>
                    <a:srgbClr val="3399FF"/>
                  </a:solidFill>
                </a:rPr>
              </a:br>
              <a:r>
                <a:rPr lang="en-US" sz="1400" dirty="0" smtClean="0">
                  <a:solidFill>
                    <a:srgbClr val="3399FF"/>
                  </a:solidFill>
                </a:rPr>
                <a:t>(fur)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57867" y="2906133"/>
              <a:ext cx="429657" cy="42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8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?</a:t>
              </a:r>
              <a:endParaRPr lang="en-US" sz="2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5955804" y="2096660"/>
            <a:ext cx="1322456" cy="1285230"/>
            <a:chOff x="8196551" y="2588964"/>
            <a:chExt cx="1068636" cy="1115410"/>
          </a:xfrm>
        </p:grpSpPr>
        <p:sp>
          <p:nvSpPr>
            <p:cNvPr id="11" name="TextBox 10"/>
            <p:cNvSpPr txBox="1"/>
            <p:nvPr/>
          </p:nvSpPr>
          <p:spPr>
            <a:xfrm>
              <a:off x="8196551" y="3437264"/>
              <a:ext cx="1068636" cy="267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1400" dirty="0" smtClean="0">
                  <a:solidFill>
                    <a:srgbClr val="3399FF"/>
                  </a:solidFill>
                </a:rPr>
                <a:t>singleton</a:t>
              </a:r>
            </a:p>
          </p:txBody>
        </p:sp>
        <p:pic>
          <p:nvPicPr>
            <p:cNvPr id="2064" name="Picture 16" descr="http://www.clipartlord.com/wp-content/uploads/2014/05/platypus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94790" y="2588964"/>
              <a:ext cx="849210" cy="980502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8548909" y="2963300"/>
              <a:ext cx="429657" cy="45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8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?</a:t>
              </a:r>
              <a:endParaRPr lang="en-US" sz="2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08074" y="1169892"/>
            <a:ext cx="1857523" cy="1057900"/>
            <a:chOff x="4777904" y="474610"/>
            <a:chExt cx="1981176" cy="1186409"/>
          </a:xfrm>
        </p:grpSpPr>
        <p:pic>
          <p:nvPicPr>
            <p:cNvPr id="2060" name="Picture 12" descr="http://images.clipartpanda.com/rubber-clipart-rubberduck-m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00613" y="584428"/>
              <a:ext cx="1058467" cy="1076591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5363066" y="474610"/>
              <a:ext cx="879547" cy="5950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dirty="0" smtClean="0">
                  <a:solidFill>
                    <a:srgbClr val="3399FF"/>
                  </a:solidFill>
                </a:rPr>
                <a:t>ducks</a:t>
              </a:r>
            </a:p>
            <a:p>
              <a:pPr marL="171450" indent="-171450" algn="ctr">
                <a:buClr>
                  <a:schemeClr val="tx1"/>
                </a:buClr>
              </a:pPr>
              <a:r>
                <a:rPr lang="en-US" sz="1400" dirty="0" smtClean="0">
                  <a:solidFill>
                    <a:srgbClr val="3399FF"/>
                  </a:solidFill>
                </a:rPr>
                <a:t>(bill)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39950" y="923102"/>
              <a:ext cx="429656" cy="586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8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?</a:t>
              </a:r>
              <a:endParaRPr lang="en-US" sz="2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7" name="Straight Arrow Connector 26"/>
            <p:cNvCxnSpPr>
              <a:endCxn id="18" idx="1"/>
            </p:cNvCxnSpPr>
            <p:nvPr/>
          </p:nvCxnSpPr>
          <p:spPr>
            <a:xfrm flipV="1">
              <a:off x="4777904" y="1216491"/>
              <a:ext cx="1362046" cy="307819"/>
            </a:xfrm>
            <a:prstGeom prst="straightConnector1">
              <a:avLst/>
            </a:prstGeom>
            <a:ln w="28575">
              <a:solidFill>
                <a:srgbClr val="33CC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736919" y="2030154"/>
            <a:ext cx="2539516" cy="1279873"/>
            <a:chOff x="5509809" y="1901778"/>
            <a:chExt cx="2313191" cy="1040870"/>
          </a:xfrm>
        </p:grpSpPr>
        <p:pic>
          <p:nvPicPr>
            <p:cNvPr id="2066" name="Picture 18" descr="http://upload.wikimedia.org/wikipedia/commons/a/af/Tux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86476" y="1901778"/>
              <a:ext cx="710117" cy="841423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5509809" y="2692345"/>
              <a:ext cx="1819620" cy="250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chemeClr val="tx1"/>
                </a:buClr>
              </a:pPr>
              <a:r>
                <a:rPr lang="en-US" sz="1400" dirty="0" smtClean="0">
                  <a:solidFill>
                    <a:srgbClr val="3399FF"/>
                  </a:solidFill>
                </a:rPr>
                <a:t>penguins (flipper)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67565" y="2180882"/>
              <a:ext cx="429657" cy="425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tx1"/>
                </a:buClr>
              </a:pPr>
              <a:r>
                <a:rPr lang="en-US" sz="28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?</a:t>
              </a:r>
              <a:endParaRPr lang="en-US" sz="2800" b="1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6705600" y="2196231"/>
              <a:ext cx="1117400" cy="127870"/>
            </a:xfrm>
            <a:prstGeom prst="straightConnector1">
              <a:avLst/>
            </a:prstGeom>
            <a:ln w="28575">
              <a:solidFill>
                <a:srgbClr val="33CC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/>
          <p:cNvCxnSpPr>
            <a:endCxn id="20" idx="0"/>
          </p:cNvCxnSpPr>
          <p:nvPr/>
        </p:nvCxnSpPr>
        <p:spPr>
          <a:xfrm flipH="1" flipV="1">
            <a:off x="2541400" y="1465030"/>
            <a:ext cx="1485656" cy="326825"/>
          </a:xfrm>
          <a:prstGeom prst="straightConnector1">
            <a:avLst/>
          </a:prstGeom>
          <a:ln w="28575">
            <a:solidFill>
              <a:srgbClr val="33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190836" y="2262909"/>
            <a:ext cx="1006764" cy="323273"/>
          </a:xfrm>
          <a:prstGeom prst="straightConnector1">
            <a:avLst/>
          </a:prstGeom>
          <a:ln w="28575">
            <a:solidFill>
              <a:srgbClr val="33CC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8" cstate="print"/>
          <a:srcRect l="25919" t="71768" r="38471" b="7191"/>
          <a:stretch>
            <a:fillRect/>
          </a:stretch>
        </p:blipFill>
        <p:spPr bwMode="auto">
          <a:xfrm>
            <a:off x="5059101" y="3837064"/>
            <a:ext cx="3851753" cy="1529697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</p:pic>
      <p:sp>
        <p:nvSpPr>
          <p:cNvPr id="51" name="Oval 50"/>
          <p:cNvSpPr/>
          <p:nvPr/>
        </p:nvSpPr>
        <p:spPr bwMode="auto">
          <a:xfrm>
            <a:off x="7776924" y="5006228"/>
            <a:ext cx="999606" cy="138340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 eaLnBrk="0" fontAlgn="auto" hangingPunct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–"/>
            </a:pPr>
            <a:endParaRPr lang="en-US" sz="1200" b="1" kern="0" dirty="0" err="1" smtClea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82122" y="3948673"/>
            <a:ext cx="2122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 smtClean="0">
                <a:solidFill>
                  <a:schemeClr val="accent1"/>
                </a:solidFill>
              </a:rPr>
              <a:t>Many singletons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10979" y="3819970"/>
            <a:ext cx="4464221" cy="1609985"/>
            <a:chOff x="1016000" y="4006496"/>
            <a:chExt cx="3759200" cy="1355725"/>
          </a:xfrm>
        </p:grpSpPr>
        <p:pic>
          <p:nvPicPr>
            <p:cNvPr id="162817" name="Picture 1"/>
            <p:cNvPicPr>
              <a:picLocks noChangeAspect="1" noChangeArrowheads="1"/>
            </p:cNvPicPr>
            <p:nvPr/>
          </p:nvPicPr>
          <p:blipFill>
            <a:blip r:embed="rId9" cstate="print"/>
            <a:srcRect l="1607" t="29707" r="1897" b="10535"/>
            <a:stretch>
              <a:fillRect/>
            </a:stretch>
          </p:blipFill>
          <p:spPr bwMode="auto">
            <a:xfrm>
              <a:off x="1016000" y="4007555"/>
              <a:ext cx="3759200" cy="13546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24" name="TextBox 23"/>
            <p:cNvSpPr txBox="1"/>
            <p:nvPr/>
          </p:nvSpPr>
          <p:spPr>
            <a:xfrm>
              <a:off x="1530800" y="4276988"/>
              <a:ext cx="1320208" cy="22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Clr>
                  <a:schemeClr val="tx1"/>
                </a:buClr>
              </a:pPr>
              <a:r>
                <a:rPr lang="en-US" sz="1100" dirty="0" smtClean="0">
                  <a:solidFill>
                    <a:srgbClr val="00B050"/>
                  </a:solidFill>
                </a:rPr>
                <a:t>Cluster </a:t>
              </a:r>
              <a:r>
                <a:rPr lang="en-US" sz="1100" b="1" dirty="0" smtClean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49320" y="4270166"/>
              <a:ext cx="1314750" cy="220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buClr>
                  <a:schemeClr val="tx1"/>
                </a:buClr>
              </a:pPr>
              <a:r>
                <a:rPr lang="en-US" sz="1100" dirty="0" smtClean="0">
                  <a:solidFill>
                    <a:srgbClr val="00B050"/>
                  </a:solidFill>
                </a:rPr>
                <a:t>Cluster </a:t>
              </a:r>
              <a:r>
                <a:rPr lang="en-US" sz="1100" b="1" dirty="0" smtClean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56" name="Oval 55"/>
            <p:cNvSpPr/>
            <p:nvPr/>
          </p:nvSpPr>
          <p:spPr bwMode="auto">
            <a:xfrm>
              <a:off x="1030463" y="4011084"/>
              <a:ext cx="238125" cy="238125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" name="Oval 56"/>
            <p:cNvSpPr/>
            <p:nvPr/>
          </p:nvSpPr>
          <p:spPr bwMode="auto">
            <a:xfrm>
              <a:off x="2887836" y="4006496"/>
              <a:ext cx="238125" cy="238125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  <a:headEnd/>
              <a:tailE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0975" indent="-180975" algn="ctr" eaLnBrk="0" fontAlgn="auto" hangingPunct="0"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Font typeface="Arial" pitchFamily="34" charset="0"/>
                <a:buChar char="–"/>
              </a:pPr>
              <a:endParaRPr lang="en-US" sz="1200" b="1" kern="0" dirty="0" err="1" smtClean="0">
                <a:solidFill>
                  <a:srgbClr val="FFFFFF"/>
                </a:solidFill>
                <a:latin typeface="Arial"/>
              </a:endParaRPr>
            </a:p>
          </p:txBody>
        </p:sp>
      </p:grpSp>
      <p:cxnSp>
        <p:nvCxnSpPr>
          <p:cNvPr id="74" name="Straight Arrow Connector 73"/>
          <p:cNvCxnSpPr>
            <a:stCxn id="52" idx="2"/>
            <a:endCxn id="51" idx="0"/>
          </p:cNvCxnSpPr>
          <p:nvPr/>
        </p:nvCxnSpPr>
        <p:spPr>
          <a:xfrm>
            <a:off x="7443278" y="4287227"/>
            <a:ext cx="833449" cy="7190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46756" y="3780171"/>
            <a:ext cx="36463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similar molecules        ≠ same cluster </a:t>
            </a:r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735783" y="5347856"/>
            <a:ext cx="1921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Complete Link Cluster ID</a:t>
            </a:r>
          </a:p>
        </p:txBody>
      </p:sp>
      <p:sp>
        <p:nvSpPr>
          <p:cNvPr id="47" name="TextBox 46"/>
          <p:cNvSpPr txBox="1"/>
          <p:nvPr/>
        </p:nvSpPr>
        <p:spPr>
          <a:xfrm rot="16200000">
            <a:off x="4454259" y="4472731"/>
            <a:ext cx="1039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/>
              <a:t>Cluster Size</a:t>
            </a:r>
          </a:p>
        </p:txBody>
      </p:sp>
      <p:sp>
        <p:nvSpPr>
          <p:cNvPr id="42" name="Text Placeholder 39"/>
          <p:cNvSpPr txBox="1">
            <a:spLocks/>
          </p:cNvSpPr>
          <p:nvPr/>
        </p:nvSpPr>
        <p:spPr>
          <a:xfrm>
            <a:off x="365124" y="692554"/>
            <a:ext cx="7597776" cy="234950"/>
          </a:xfrm>
          <a:prstGeom prst="rect">
            <a:avLst/>
          </a:prstGeom>
        </p:spPr>
        <p:txBody>
          <a:bodyPr/>
          <a:lstStyle/>
          <a:p>
            <a:pPr marL="0" marR="0" lvl="1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Molecule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Wingdings" pitchFamily="2" charset="2"/>
              </a:rPr>
              <a:t> single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cluster, can be limiting</a:t>
            </a:r>
          </a:p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itchFamily="34" charset="0"/>
              <a:buChar char="–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7092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Proposed Improvement: </a:t>
            </a:r>
            <a:br>
              <a:rPr lang="en-US" dirty="0" smtClean="0"/>
            </a:br>
            <a:r>
              <a:rPr lang="en-US" dirty="0" smtClean="0"/>
              <a:t>Automatic Decomposition into All (Overlapping) Scaffolds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976480" y="2174371"/>
            <a:ext cx="1040296" cy="609600"/>
          </a:xfrm>
          <a:prstGeom prst="ellipse">
            <a:avLst/>
          </a:prstGeom>
          <a:noFill/>
          <a:ln w="28575"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0800000">
            <a:off x="3329607" y="2135578"/>
            <a:ext cx="1147872" cy="62784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5400000">
            <a:off x="3361179" y="1334252"/>
            <a:ext cx="1725902" cy="1844040"/>
          </a:xfrm>
          <a:prstGeom prst="ellipse">
            <a:avLst/>
          </a:prstGeom>
          <a:noFill/>
          <a:ln w="28575">
            <a:solidFill>
              <a:srgbClr val="99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032700" y="2442584"/>
            <a:ext cx="91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200" b="1" dirty="0" err="1" smtClean="0">
                <a:solidFill>
                  <a:schemeClr val="accent6">
                    <a:lumMod val="75000"/>
                  </a:schemeClr>
                </a:solidFill>
              </a:rPr>
              <a:t>PFI</a:t>
            </a:r>
            <a:r>
              <a:rPr lang="en-US" sz="12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pred</a:t>
            </a:r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1200" b="1" dirty="0" smtClean="0">
                <a:solidFill>
                  <a:schemeClr val="accent6">
                    <a:lumMod val="75000"/>
                  </a:schemeClr>
                </a:solidFill>
              </a:rPr>
              <a:t>10</a:t>
            </a:r>
            <a:endParaRPr lang="en-US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32700" y="1375784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solidFill>
                <a:srgbClr val="808000"/>
              </a:solidFill>
            </a:endParaRPr>
          </a:p>
          <a:p>
            <a:r>
              <a:rPr lang="en-US" sz="1200" b="1" dirty="0" smtClean="0">
                <a:solidFill>
                  <a:srgbClr val="808000"/>
                </a:solidFill>
              </a:rPr>
              <a:t>LE </a:t>
            </a:r>
            <a:br>
              <a:rPr lang="en-US" sz="1200" b="1" dirty="0" smtClean="0">
                <a:solidFill>
                  <a:srgbClr val="808000"/>
                </a:solidFill>
              </a:rPr>
            </a:br>
            <a:r>
              <a:rPr lang="en-US" sz="1200" b="1" dirty="0" smtClean="0">
                <a:solidFill>
                  <a:srgbClr val="808000"/>
                </a:solidFill>
              </a:rPr>
              <a:t>0.3</a:t>
            </a:r>
            <a:endParaRPr lang="en-US" sz="1200" b="1" dirty="0">
              <a:solidFill>
                <a:srgbClr val="808000"/>
              </a:solidFill>
            </a:endParaRPr>
          </a:p>
        </p:txBody>
      </p:sp>
      <p:grpSp>
        <p:nvGrpSpPr>
          <p:cNvPr id="5" name="Group 46"/>
          <p:cNvGrpSpPr/>
          <p:nvPr/>
        </p:nvGrpSpPr>
        <p:grpSpPr>
          <a:xfrm>
            <a:off x="3464089" y="3384918"/>
            <a:ext cx="1600200" cy="2743200"/>
            <a:chOff x="3256269" y="3384918"/>
            <a:chExt cx="1600200" cy="2743200"/>
          </a:xfrm>
        </p:grpSpPr>
        <p:grpSp>
          <p:nvGrpSpPr>
            <p:cNvPr id="6" name="Group 38"/>
            <p:cNvGrpSpPr/>
            <p:nvPr/>
          </p:nvGrpSpPr>
          <p:grpSpPr>
            <a:xfrm>
              <a:off x="3256269" y="3384918"/>
              <a:ext cx="1600200" cy="2743200"/>
              <a:chOff x="3256269" y="3384918"/>
              <a:chExt cx="1600200" cy="2743200"/>
            </a:xfrm>
          </p:grpSpPr>
          <p:pic>
            <p:nvPicPr>
              <p:cNvPr id="1229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571" t="55325" r="11429" b="4841"/>
              <a:stretch>
                <a:fillRect/>
              </a:stretch>
            </p:blipFill>
            <p:spPr bwMode="auto">
              <a:xfrm>
                <a:off x="3256269" y="3384918"/>
                <a:ext cx="1600200" cy="2743200"/>
              </a:xfrm>
              <a:prstGeom prst="rect">
                <a:avLst/>
              </a:prstGeom>
              <a:noFill/>
              <a:ln w="28575">
                <a:solidFill>
                  <a:srgbClr val="4F81BD"/>
                </a:solidFill>
              </a:ln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3360420" y="3474720"/>
                <a:ext cx="1440180" cy="7391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345180" y="4389120"/>
                <a:ext cx="1440180" cy="7662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278505" y="5247799"/>
                <a:ext cx="1543526" cy="8529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044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683001" y="3409950"/>
              <a:ext cx="950035" cy="86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5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40104" y="4311942"/>
              <a:ext cx="1092932" cy="853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6" name="Picture 1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71850" y="5268913"/>
              <a:ext cx="1369080" cy="794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8" name="Group 45"/>
          <p:cNvGrpSpPr/>
          <p:nvPr/>
        </p:nvGrpSpPr>
        <p:grpSpPr>
          <a:xfrm>
            <a:off x="681594" y="3384918"/>
            <a:ext cx="1600200" cy="1828800"/>
            <a:chOff x="681594" y="3384918"/>
            <a:chExt cx="1600200" cy="1828800"/>
          </a:xfrm>
        </p:grpSpPr>
        <p:grpSp>
          <p:nvGrpSpPr>
            <p:cNvPr id="10" name="Group 37"/>
            <p:cNvGrpSpPr/>
            <p:nvPr/>
          </p:nvGrpSpPr>
          <p:grpSpPr>
            <a:xfrm>
              <a:off x="681594" y="3384918"/>
              <a:ext cx="1600200" cy="1828800"/>
              <a:chOff x="681594" y="3384918"/>
              <a:chExt cx="1600200" cy="1828800"/>
            </a:xfrm>
          </p:grpSpPr>
          <p:pic>
            <p:nvPicPr>
              <p:cNvPr id="5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571" t="55325" r="11429" b="18119"/>
              <a:stretch>
                <a:fillRect/>
              </a:stretch>
            </p:blipFill>
            <p:spPr bwMode="auto">
              <a:xfrm>
                <a:off x="681594" y="3384918"/>
                <a:ext cx="1600200" cy="1828800"/>
              </a:xfrm>
              <a:prstGeom prst="rect">
                <a:avLst/>
              </a:prstGeom>
              <a:noFill/>
              <a:ln w="28575">
                <a:solidFill>
                  <a:srgbClr val="9966FF"/>
                </a:solidFill>
              </a:ln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723900" y="3421380"/>
                <a:ext cx="1485900" cy="82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731520" y="4335780"/>
                <a:ext cx="1485900" cy="8229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77901" y="3400425"/>
              <a:ext cx="950035" cy="86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5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5004" y="4302417"/>
              <a:ext cx="1092932" cy="853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44048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1190" y="1514026"/>
            <a:ext cx="1849436" cy="1473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3031624" y="1375784"/>
            <a:ext cx="88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 smtClean="0">
              <a:solidFill>
                <a:srgbClr val="CC0099"/>
              </a:solidFill>
            </a:endParaRPr>
          </a:p>
          <a:p>
            <a:r>
              <a:rPr lang="en-US" sz="1200" b="1" dirty="0" smtClean="0">
                <a:solidFill>
                  <a:srgbClr val="CC0099"/>
                </a:solidFill>
              </a:rPr>
              <a:t>pIC</a:t>
            </a:r>
            <a:r>
              <a:rPr lang="en-US" sz="1200" b="1" baseline="-25000" dirty="0" smtClean="0">
                <a:solidFill>
                  <a:srgbClr val="CC0099"/>
                </a:solidFill>
              </a:rPr>
              <a:t>50</a:t>
            </a:r>
            <a:r>
              <a:rPr lang="en-US" sz="1200" b="1" dirty="0" smtClean="0">
                <a:solidFill>
                  <a:srgbClr val="CC0099"/>
                </a:solidFill>
              </a:rPr>
              <a:t> </a:t>
            </a:r>
          </a:p>
          <a:p>
            <a:r>
              <a:rPr lang="en-US" sz="1200" b="1" dirty="0" smtClean="0">
                <a:solidFill>
                  <a:srgbClr val="CC0099"/>
                </a:solidFill>
              </a:rPr>
              <a:t>6.6</a:t>
            </a:r>
            <a:endParaRPr lang="en-US" sz="1200" b="1" dirty="0">
              <a:solidFill>
                <a:srgbClr val="CC0099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5934456" y="3381696"/>
            <a:ext cx="2771130" cy="2716039"/>
            <a:chOff x="5934456" y="3381696"/>
            <a:chExt cx="2771130" cy="2716039"/>
          </a:xfrm>
        </p:grpSpPr>
        <p:grpSp>
          <p:nvGrpSpPr>
            <p:cNvPr id="4" name="Group 22"/>
            <p:cNvGrpSpPr/>
            <p:nvPr/>
          </p:nvGrpSpPr>
          <p:grpSpPr>
            <a:xfrm>
              <a:off x="5934456" y="3381696"/>
              <a:ext cx="2771130" cy="2716039"/>
              <a:chOff x="5700344" y="3381696"/>
              <a:chExt cx="2771130" cy="2716039"/>
            </a:xfrm>
          </p:grpSpPr>
          <p:pic>
            <p:nvPicPr>
              <p:cNvPr id="3074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3233" t="40984" r="37294" b="18120"/>
              <a:stretch>
                <a:fillRect/>
              </a:stretch>
            </p:blipFill>
            <p:spPr bwMode="auto">
              <a:xfrm>
                <a:off x="5700344" y="3381696"/>
                <a:ext cx="2771130" cy="2716039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5753100" y="3438525"/>
                <a:ext cx="1171575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7153275" y="3419475"/>
                <a:ext cx="1171575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115175" y="4781550"/>
                <a:ext cx="1243013" cy="1266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724525" y="4793457"/>
                <a:ext cx="1243013" cy="12668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4039" name="Picture 7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39614" y="3879594"/>
              <a:ext cx="901891" cy="631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0" name="Picture 8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408015" y="3512203"/>
              <a:ext cx="1119589" cy="1137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404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7385801" y="4787900"/>
              <a:ext cx="1141803" cy="12712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956300" y="4910328"/>
              <a:ext cx="1268413" cy="915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39" name="TextBox 38"/>
          <p:cNvSpPr txBox="1"/>
          <p:nvPr/>
        </p:nvSpPr>
        <p:spPr>
          <a:xfrm>
            <a:off x="7529689" y="1365956"/>
            <a:ext cx="790222" cy="27699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tx1">
                    <a:lumMod val="50000"/>
                  </a:schemeClr>
                </a:solidFill>
              </a:rPr>
              <a:t>Molecule</a:t>
            </a:r>
          </a:p>
        </p:txBody>
      </p:sp>
      <p:cxnSp>
        <p:nvCxnSpPr>
          <p:cNvPr id="41" name="Straight Arrow Connector 40"/>
          <p:cNvCxnSpPr>
            <a:stCxn id="39" idx="2"/>
          </p:cNvCxnSpPr>
          <p:nvPr/>
        </p:nvCxnSpPr>
        <p:spPr>
          <a:xfrm flipH="1">
            <a:off x="7913512" y="1642955"/>
            <a:ext cx="11288" cy="264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94223" y="1890890"/>
            <a:ext cx="1061156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Scaffold(s)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7896577" y="2145310"/>
            <a:ext cx="1" cy="264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100712" y="2393246"/>
            <a:ext cx="1580444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</a:pPr>
            <a:r>
              <a:rPr lang="en-US" sz="1200" dirty="0" smtClean="0">
                <a:solidFill>
                  <a:schemeClr val="bg1"/>
                </a:solidFill>
              </a:rPr>
              <a:t>Related Molecules</a:t>
            </a:r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838F34-1B32-4019-A24D-EF473E6901B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19" grpId="0" animBg="1"/>
      <p:bldP spid="19" grpId="1" animBg="1"/>
      <p:bldP spid="42" grpId="0" animBg="1"/>
      <p:bldP spid="47" grpId="0" animBg="1"/>
    </p:bldLst>
  </p:timing>
</p:sld>
</file>

<file path=ppt/theme/theme1.xml><?xml version="1.0" encoding="utf-8"?>
<a:theme xmlns:a="http://schemas.openxmlformats.org/drawingml/2006/main" name="GSK PowerPoint 4x3 Template">
  <a:themeElements>
    <a:clrScheme name="GSK Colour palette">
      <a:dk1>
        <a:srgbClr val="635A54"/>
      </a:dk1>
      <a:lt1>
        <a:srgbClr val="FFFFFF"/>
      </a:lt1>
      <a:dk2>
        <a:srgbClr val="9A8B7D"/>
      </a:dk2>
      <a:lt2>
        <a:srgbClr val="FF6600"/>
      </a:lt2>
      <a:accent1>
        <a:srgbClr val="FF6600"/>
      </a:accent1>
      <a:accent2>
        <a:srgbClr val="635A54"/>
      </a:accent2>
      <a:accent3>
        <a:srgbClr val="9A8B7D"/>
      </a:accent3>
      <a:accent4>
        <a:srgbClr val="00B6C9"/>
      </a:accent4>
      <a:accent5>
        <a:srgbClr val="BE0077"/>
      </a:accent5>
      <a:accent6>
        <a:srgbClr val="4A8322"/>
      </a:accent6>
      <a:hlink>
        <a:srgbClr val="FF6600"/>
      </a:hlink>
      <a:folHlink>
        <a:srgbClr val="9A8B7D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UIUC BACKGROUND">
  <a:themeElements>
    <a:clrScheme name="">
      <a:dk1>
        <a:srgbClr val="808080"/>
      </a:dk1>
      <a:lt1>
        <a:srgbClr val="FFFFFF"/>
      </a:lt1>
      <a:dk2>
        <a:srgbClr val="0000FF"/>
      </a:dk2>
      <a:lt2>
        <a:srgbClr val="FFFF00"/>
      </a:lt2>
      <a:accent1>
        <a:srgbClr val="FFFFFF"/>
      </a:accent1>
      <a:accent2>
        <a:srgbClr val="3333CC"/>
      </a:accent2>
      <a:accent3>
        <a:srgbClr val="AAAAFF"/>
      </a:accent3>
      <a:accent4>
        <a:srgbClr val="DADADA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UIUC BACKGROUND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rgbClr val="FAFD00"/>
            </a:solidFill>
            <a:effectLst/>
            <a:latin typeface="Symbol" pitchFamily="18" charset="2"/>
          </a:defRPr>
        </a:defPPr>
      </a:lstStyle>
    </a:lnDef>
  </a:objectDefaults>
  <a:extraClrSchemeLst>
    <a:extraClrScheme>
      <a:clrScheme name="UIUC BACKGROUN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BACKGROUND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IUC BACKGROUND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BACKGROUND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BACKGROUND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BACKGROUND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IUC BACKGROUND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ptA40C.tm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SK ">
  <a:themeElements>
    <a:clrScheme name="GSK Colour palette">
      <a:dk1>
        <a:srgbClr val="635A54"/>
      </a:dk1>
      <a:lt1>
        <a:srgbClr val="FFFFFF"/>
      </a:lt1>
      <a:dk2>
        <a:srgbClr val="9A8B7D"/>
      </a:dk2>
      <a:lt2>
        <a:srgbClr val="FF6600"/>
      </a:lt2>
      <a:accent1>
        <a:srgbClr val="FF6600"/>
      </a:accent1>
      <a:accent2>
        <a:srgbClr val="635A54"/>
      </a:accent2>
      <a:accent3>
        <a:srgbClr val="9A8B7D"/>
      </a:accent3>
      <a:accent4>
        <a:srgbClr val="00B6C9"/>
      </a:accent4>
      <a:accent5>
        <a:srgbClr val="BE0077"/>
      </a:accent5>
      <a:accent6>
        <a:srgbClr val="4A8322"/>
      </a:accent6>
      <a:hlink>
        <a:srgbClr val="FF6600"/>
      </a:hlink>
      <a:folHlink>
        <a:srgbClr val="9A8B7D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1_GSK ">
  <a:themeElements>
    <a:clrScheme name="GSK Colour palette">
      <a:dk1>
        <a:srgbClr val="635A54"/>
      </a:dk1>
      <a:lt1>
        <a:srgbClr val="FFFFFF"/>
      </a:lt1>
      <a:dk2>
        <a:srgbClr val="9A8B7D"/>
      </a:dk2>
      <a:lt2>
        <a:srgbClr val="FF6600"/>
      </a:lt2>
      <a:accent1>
        <a:srgbClr val="FF6600"/>
      </a:accent1>
      <a:accent2>
        <a:srgbClr val="635A54"/>
      </a:accent2>
      <a:accent3>
        <a:srgbClr val="9A8B7D"/>
      </a:accent3>
      <a:accent4>
        <a:srgbClr val="00B6C9"/>
      </a:accent4>
      <a:accent5>
        <a:srgbClr val="BE0077"/>
      </a:accent5>
      <a:accent6>
        <a:srgbClr val="4A8322"/>
      </a:accent6>
      <a:hlink>
        <a:srgbClr val="FF6600"/>
      </a:hlink>
      <a:folHlink>
        <a:srgbClr val="9A8B7D"/>
      </a:folHlink>
    </a:clrScheme>
    <a:fontScheme name="GS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  <a:headEnd/>
          <a:tailEnd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180975" indent="-180975" eaLnBrk="0" fontAlgn="auto" hangingPunct="0">
          <a:spcBef>
            <a:spcPts val="0"/>
          </a:spcBef>
          <a:spcAft>
            <a:spcPts val="0"/>
          </a:spcAft>
          <a:buClr>
            <a:schemeClr val="bg1"/>
          </a:buClr>
          <a:buFont typeface="Arial" pitchFamily="34" charset="0"/>
          <a:buChar char="–"/>
          <a:defRPr sz="1200" b="1" kern="0" dirty="0" err="1" smtClean="0">
            <a:solidFill>
              <a:srgbClr val="FFFFFF"/>
            </a:solidFill>
            <a:latin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171450" indent="-171450">
          <a:buClr>
            <a:schemeClr val="tx1"/>
          </a:buClr>
          <a:buFont typeface="Arial" pitchFamily="34" charset="0"/>
          <a:buChar char="–"/>
          <a:defRPr sz="1200" dirty="0" err="1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GSK template current</Template>
  <TotalTime>24171</TotalTime>
  <Words>2303</Words>
  <Application>Microsoft Office PowerPoint</Application>
  <PresentationFormat>On-screen Show (4:3)</PresentationFormat>
  <Paragraphs>655</Paragraphs>
  <Slides>33</Slides>
  <Notes>8</Notes>
  <HiddenSlides>1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GSK PowerPoint 4x3 Template</vt:lpstr>
      <vt:lpstr>1_UIUC BACKGROUND</vt:lpstr>
      <vt:lpstr>pptA40C.tmp</vt:lpstr>
      <vt:lpstr>GSK </vt:lpstr>
      <vt:lpstr>1_GSK </vt:lpstr>
      <vt:lpstr>Image</vt:lpstr>
      <vt:lpstr>CS ChemDraw Drawing</vt:lpstr>
      <vt:lpstr>Scaffold-Based Analytics: Enabling Hit-to-Lead Decisions by Visualizing Chemical Series Linked Across Large Datasets </vt:lpstr>
      <vt:lpstr>Outline</vt:lpstr>
      <vt:lpstr>Small Molecule Lead Discovery at GSK</vt:lpstr>
      <vt:lpstr>Hit Triage on Individual Compounds</vt:lpstr>
      <vt:lpstr>Datasets Used in this Presentation</vt:lpstr>
      <vt:lpstr>Outline</vt:lpstr>
      <vt:lpstr>Partially Automated “Data Mining” of Hits</vt:lpstr>
      <vt:lpstr>Clustering Is Not Enough for SAR Navigation</vt:lpstr>
      <vt:lpstr>Proposed Improvement:  Automatic Decomposition into All (Overlapping) Scaffolds</vt:lpstr>
      <vt:lpstr>Next Step: Combine with Activities and Properties</vt:lpstr>
      <vt:lpstr>Methods Used to Exhaustively Generate Overlapping Shared Scaffolds</vt:lpstr>
      <vt:lpstr>Details: Integrating Clusters and Scaffold Generation Methods in a Single Spotfire Visualization</vt:lpstr>
      <vt:lpstr>Outline</vt:lpstr>
      <vt:lpstr>Hit Prioritization via Clustering:  Exploration within Pre-determined Groups Only</vt:lpstr>
      <vt:lpstr>Hit Prioritization via Frameworks</vt:lpstr>
      <vt:lpstr>Spotfire Visualization of Framework Overlaps: Help Identify SAR Trends and Prioritize Hits</vt:lpstr>
      <vt:lpstr>Spotfire Visualization of Framework Overlaps: Reveal Potential Scaffold Hops</vt:lpstr>
      <vt:lpstr>Hit Prioritization via Scaffold Networks: Navigate to Related Scaffolds</vt:lpstr>
      <vt:lpstr>Scaffold Hopping via Scaffold Networks: Identify Scaffolds with a Desirable Profile</vt:lpstr>
      <vt:lpstr>Hit Prioritization via NCATS R-Group Tool:  Scaffolds, Summary Data and Drill-Down</vt:lpstr>
      <vt:lpstr>Hit Prioritization via NCATS R-Group Tool:  Visualizing Scaffold Overlap and Activity</vt:lpstr>
      <vt:lpstr>Scaffold Hopping via NCATS R-Group Tool:  Deconstruct SAR</vt:lpstr>
      <vt:lpstr>Scaffold Hopping via NCATS R-Group Tool:  Iterative SAR Exploration</vt:lpstr>
      <vt:lpstr>Scaffold-Based Decision Making and Hit ID Integration</vt:lpstr>
      <vt:lpstr>Selective Lead Series Linked Across Datasets</vt:lpstr>
      <vt:lpstr>Identify and Test Unmeasured Compounds  Based on Overlap with Actives </vt:lpstr>
      <vt:lpstr>Outline</vt:lpstr>
      <vt:lpstr>Conclusions and Future Directions</vt:lpstr>
      <vt:lpstr>Thank You &amp; Questions</vt:lpstr>
      <vt:lpstr>Backup and References</vt:lpstr>
      <vt:lpstr>Conclusions</vt:lpstr>
      <vt:lpstr>Slide 32</vt:lpstr>
      <vt:lpstr>Outline</vt:lpstr>
    </vt:vector>
  </TitlesOfParts>
  <Company>GlaxoSmithKline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Scaffold-Based Analytics: Enabling Hit-to-Lead Decisions by Visualizing Chemical Series Linked Across Large Datasets</dc:title>
  <dc:creator>db484575</dc:creator>
  <cp:lastModifiedBy>db484575</cp:lastModifiedBy>
  <cp:revision>104</cp:revision>
  <dcterms:created xsi:type="dcterms:W3CDTF">2015-06-05T20:27:44Z</dcterms:created>
  <dcterms:modified xsi:type="dcterms:W3CDTF">2015-07-11T21:33:08Z</dcterms:modified>
</cp:coreProperties>
</file>